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4" r:id="rId39"/>
    <p:sldId id="295" r:id="rId40"/>
    <p:sldId id="296"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9" d="100"/>
          <a:sy n="79" d="100"/>
        </p:scale>
        <p:origin x="-372"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17CE539-70D7-4A60-9B19-65E4C46B7A89}" type="datetimeFigureOut">
              <a:rPr lang="pl-PL" smtClean="0"/>
              <a:pPr/>
              <a:t>2017-11-20</a:t>
            </a:fld>
            <a:endParaRPr lang="pl-P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l-P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E92D6C3-759B-49B1-A795-AA4F93E52E83}" type="slidenum">
              <a:rPr lang="pl-PL" smtClean="0"/>
              <a:pPr/>
              <a:t>‹#›</a:t>
            </a:fld>
            <a:endParaRPr lang="pl-P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711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411634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355510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148457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7654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17104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17451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15284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266268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30391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17CE539-70D7-4A60-9B19-65E4C46B7A89}" type="datetimeFigureOut">
              <a:rPr lang="pl-PL" smtClean="0"/>
              <a:pPr/>
              <a:t>2017-11-20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385724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17CE539-70D7-4A60-9B19-65E4C46B7A89}" type="datetimeFigureOut">
              <a:rPr lang="pl-PL" smtClean="0"/>
              <a:pPr/>
              <a:t>2017-11-20</a:t>
            </a:fld>
            <a:endParaRPr lang="pl-P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E92D6C3-759B-49B1-A795-AA4F93E52E83}" type="slidenum">
              <a:rPr lang="pl-PL" smtClean="0"/>
              <a:pPr/>
              <a:t>‹#›</a:t>
            </a:fld>
            <a:endParaRPr lang="pl-PL"/>
          </a:p>
        </p:txBody>
      </p:sp>
    </p:spTree>
    <p:extLst>
      <p:ext uri="{BB962C8B-B14F-4D97-AF65-F5344CB8AC3E}">
        <p14:creationId xmlns="" xmlns:p14="http://schemas.microsoft.com/office/powerpoint/2010/main" val="417492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accent1"/>
          </a:solidFill>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5" name="Obraz 4">
            <a:extLst>
              <a:ext uri="{FF2B5EF4-FFF2-40B4-BE49-F238E27FC236}">
                <a16:creationId xmlns="" xmlns:a16="http://schemas.microsoft.com/office/drawing/2014/main" id="{0AC1BCF6-C5A1-4372-9B9E-978EAD36C8CF}"/>
              </a:ext>
            </a:extLst>
          </p:cNvPr>
          <p:cNvPicPr>
            <a:picLocks noChangeAspect="1"/>
          </p:cNvPicPr>
          <p:nvPr/>
        </p:nvPicPr>
        <p:blipFill rotWithShape="1">
          <a:blip r:embed="rId2" cstate="print"/>
          <a:srcRect l="14825" r="6579" b="1"/>
          <a:stretch/>
        </p:blipFill>
        <p:spPr>
          <a:xfrm>
            <a:off x="232861" y="243840"/>
            <a:ext cx="3646837" cy="6377939"/>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 xmlns:a16="http://schemas.microsoft.com/office/drawing/2014/main" id="{5D87AE56-FB2B-40A7-A378-D8D8B8896AC6}"/>
              </a:ext>
            </a:extLst>
          </p:cNvPr>
          <p:cNvSpPr>
            <a:spLocks noGrp="1"/>
          </p:cNvSpPr>
          <p:nvPr>
            <p:ph type="ctrTitle"/>
          </p:nvPr>
        </p:nvSpPr>
        <p:spPr>
          <a:xfrm>
            <a:off x="4441783" y="609599"/>
            <a:ext cx="6693061" cy="4130351"/>
          </a:xfrm>
        </p:spPr>
        <p:txBody>
          <a:bodyPr vert="horz" lIns="91440" tIns="45720" rIns="91440" bIns="45720" rtlCol="0" anchor="ctr">
            <a:noAutofit/>
          </a:bodyPr>
          <a:lstStyle/>
          <a:p>
            <a:pPr>
              <a:lnSpc>
                <a:spcPct val="90000"/>
              </a:lnSpc>
            </a:pPr>
            <a:r>
              <a:rPr lang="en-US" sz="9600" b="1" dirty="0"/>
              <a:t>Józef </a:t>
            </a:r>
            <a:r>
              <a:rPr lang="en-US" sz="9600" b="1" dirty="0" err="1"/>
              <a:t>Piłsudski</a:t>
            </a:r>
            <a:endParaRPr lang="en-US" sz="9600" b="1" dirty="0"/>
          </a:p>
        </p:txBody>
      </p:sp>
    </p:spTree>
    <p:extLst>
      <p:ext uri="{BB962C8B-B14F-4D97-AF65-F5344CB8AC3E}">
        <p14:creationId xmlns="" xmlns:p14="http://schemas.microsoft.com/office/powerpoint/2010/main" val="313837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89548" y="709864"/>
            <a:ext cx="11093115" cy="5727032"/>
          </a:xfrm>
        </p:spPr>
        <p:txBody>
          <a:bodyPr>
            <a:normAutofit/>
          </a:bodyPr>
          <a:lstStyle/>
          <a:p>
            <a:r>
              <a:rPr lang="pl-PL" sz="2400" b="1" dirty="0">
                <a:solidFill>
                  <a:schemeClr val="tx1"/>
                </a:solidFill>
              </a:rPr>
              <a:t>14/15 maja 1901 </a:t>
            </a:r>
            <a:r>
              <a:rPr lang="pl-PL" sz="2400" dirty="0">
                <a:solidFill>
                  <a:schemeClr val="tx1"/>
                </a:solidFill>
              </a:rPr>
              <a:t>– ucieczka Piłsudskiego ze szpitala. Wraz z dr. Mazurkiewiczem, podążając przez </a:t>
            </a:r>
            <a:r>
              <a:rPr lang="pl-PL" sz="2400" dirty="0" err="1">
                <a:solidFill>
                  <a:schemeClr val="tx1"/>
                </a:solidFill>
              </a:rPr>
              <a:t>Talin</a:t>
            </a:r>
            <a:r>
              <a:rPr lang="pl-PL" sz="2400" dirty="0">
                <a:solidFill>
                  <a:schemeClr val="tx1"/>
                </a:solidFill>
              </a:rPr>
              <a:t>, Rygę, Polesie, Kijów, Zamość, 20 czerwca, po spotkaniu z żoną, przekroczył granicę galicyjską w Rebizantach na Roztoczu. Przez roztoczańskie lasy przeprowadzał uciekinierów Jan Miklaszewski, kontroler lasów ordynacji zamojskiej. Piłsudski wyjechał do Lwowa, następnie przebywał w Krakowie, po czy udał się do Londynu. Tu spotkał się po raz pierwszy z Ignacem Mościckim oraz odwiedził redakcję „Przedświtu”, mieszczącą się w siedzibie Komitetu Zagranicznego PPS.</a:t>
            </a:r>
          </a:p>
          <a:p>
            <a:r>
              <a:rPr lang="pl-PL" sz="2400" b="1" dirty="0" smtClean="0">
                <a:solidFill>
                  <a:schemeClr val="tx1"/>
                </a:solidFill>
              </a:rPr>
              <a:t>1902 </a:t>
            </a:r>
            <a:r>
              <a:rPr lang="pl-PL" sz="2400" dirty="0">
                <a:solidFill>
                  <a:schemeClr val="tx1"/>
                </a:solidFill>
              </a:rPr>
              <a:t>– powrót do Krakowa, następnie wyjazd do Wilna na pogrzeb ojca. W Wilnie poznał Walerego Sławka.</a:t>
            </a:r>
          </a:p>
          <a:p>
            <a:r>
              <a:rPr lang="pl-PL" sz="2400" b="1" dirty="0" smtClean="0">
                <a:solidFill>
                  <a:schemeClr val="tx1"/>
                </a:solidFill>
              </a:rPr>
              <a:t>1903 </a:t>
            </a:r>
            <a:r>
              <a:rPr lang="pl-PL" sz="2400" b="1" dirty="0">
                <a:solidFill>
                  <a:schemeClr val="tx1"/>
                </a:solidFill>
              </a:rPr>
              <a:t>– </a:t>
            </a:r>
            <a:r>
              <a:rPr lang="pl-PL" sz="2400" dirty="0">
                <a:solidFill>
                  <a:schemeClr val="tx1"/>
                </a:solidFill>
              </a:rPr>
              <a:t>początek konfliktu wewnętrznego w partii na tle wyboru priorytetów: niepodległość, czy walka klasowa - podział na „starych” z Piłsudskim na czele i „młodych”.</a:t>
            </a:r>
          </a:p>
        </p:txBody>
      </p:sp>
    </p:spTree>
    <p:extLst>
      <p:ext uri="{BB962C8B-B14F-4D97-AF65-F5344CB8AC3E}">
        <p14:creationId xmlns="" xmlns:p14="http://schemas.microsoft.com/office/powerpoint/2010/main" val="24109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0947" y="324853"/>
            <a:ext cx="11442031" cy="6148136"/>
          </a:xfrm>
        </p:spPr>
        <p:txBody>
          <a:bodyPr>
            <a:normAutofit fontScale="92500" lnSpcReduction="20000"/>
          </a:bodyPr>
          <a:lstStyle/>
          <a:p>
            <a:r>
              <a:rPr lang="pl-PL" b="1" dirty="0">
                <a:solidFill>
                  <a:schemeClr val="tx1"/>
                </a:solidFill>
              </a:rPr>
              <a:t>1904 – </a:t>
            </a:r>
            <a:r>
              <a:rPr lang="pl-PL" dirty="0">
                <a:solidFill>
                  <a:schemeClr val="tx1"/>
                </a:solidFill>
              </a:rPr>
              <a:t>wybuch wojny rosyjsko – japońskiej. Nawiązanie kontaktów czołowych władz PPS z wywiadem japońskim. Wyjazd Piłsudskiego i Tytusa Filipowicza, przez Stany Zjednoczone do Tokio na zaproszenie i koszt rządu japońskiego. Podpisanie tajnej umowy o pomocy finansowej Japończyków dla PPS i zakup broni w zamian za usługi wywiadowcze. Przedsięwzięcie próbował storpedować Roman Dmowski.</a:t>
            </a:r>
          </a:p>
          <a:p>
            <a:r>
              <a:rPr lang="pl-PL" b="1" dirty="0" smtClean="0">
                <a:solidFill>
                  <a:schemeClr val="tx1"/>
                </a:solidFill>
              </a:rPr>
              <a:t>5 </a:t>
            </a:r>
            <a:r>
              <a:rPr lang="pl-PL" b="1" dirty="0">
                <a:solidFill>
                  <a:schemeClr val="tx1"/>
                </a:solidFill>
              </a:rPr>
              <a:t>III 1905 – </a:t>
            </a:r>
            <a:r>
              <a:rPr lang="pl-PL" dirty="0">
                <a:solidFill>
                  <a:schemeClr val="tx1"/>
                </a:solidFill>
              </a:rPr>
              <a:t>Piłsudski stanął na czele Wydziału Spiskowo-Bojowego CKR, powołanego do kierowania Organizacją Spiskowo-Bojową PPS. Liczyła ona około 6 tys. członków i przeprowadzała brawurowe akcje bojowe OSB w czasie wydarzeń rewolucyjnych 1905 – 1907.</a:t>
            </a:r>
          </a:p>
          <a:p>
            <a:r>
              <a:rPr lang="pl-PL" b="1" dirty="0" smtClean="0">
                <a:solidFill>
                  <a:schemeClr val="tx1"/>
                </a:solidFill>
              </a:rPr>
              <a:t>maj </a:t>
            </a:r>
            <a:r>
              <a:rPr lang="pl-PL" b="1" dirty="0">
                <a:solidFill>
                  <a:schemeClr val="tx1"/>
                </a:solidFill>
              </a:rPr>
              <a:t>1906 – </a:t>
            </a:r>
            <a:r>
              <a:rPr lang="pl-PL" dirty="0">
                <a:solidFill>
                  <a:schemeClr val="tx1"/>
                </a:solidFill>
              </a:rPr>
              <a:t>Piłsudski poznał Aleksandrę Szczerbińską, członkinię OSB, kurierkę między Galicją a Królestwem.</a:t>
            </a:r>
          </a:p>
          <a:p>
            <a:r>
              <a:rPr lang="pl-PL" b="1" dirty="0" smtClean="0">
                <a:solidFill>
                  <a:schemeClr val="tx1"/>
                </a:solidFill>
              </a:rPr>
              <a:t>19 </a:t>
            </a:r>
            <a:r>
              <a:rPr lang="pl-PL" b="1" dirty="0">
                <a:solidFill>
                  <a:schemeClr val="tx1"/>
                </a:solidFill>
              </a:rPr>
              <a:t>– 22 XI 1906 – </a:t>
            </a:r>
            <a:r>
              <a:rPr lang="pl-PL" dirty="0">
                <a:solidFill>
                  <a:schemeClr val="tx1"/>
                </a:solidFill>
              </a:rPr>
              <a:t>IX Zjazd PPS w Wiedniu. „Młodzi” przegłosowali uchwałę o rozwiązaniu OSB; rozłam w partii. „Starzy”, z Piłsudskim na czele powołali PPS – Frakcję Rewolucyjną, „młodzi” PPS – Lewicę, która wkrótce utonęła w </a:t>
            </a:r>
            <a:r>
              <a:rPr lang="pl-PL" dirty="0" err="1">
                <a:solidFill>
                  <a:schemeClr val="tx1"/>
                </a:solidFill>
              </a:rPr>
              <a:t>komuniźmie</a:t>
            </a:r>
            <a:r>
              <a:rPr lang="pl-PL" dirty="0">
                <a:solidFill>
                  <a:schemeClr val="tx1"/>
                </a:solidFill>
              </a:rPr>
              <a:t>.</a:t>
            </a:r>
          </a:p>
          <a:p>
            <a:r>
              <a:rPr lang="pl-PL" b="1" dirty="0" smtClean="0">
                <a:solidFill>
                  <a:schemeClr val="tx1"/>
                </a:solidFill>
              </a:rPr>
              <a:t>Czerwiec </a:t>
            </a:r>
            <a:r>
              <a:rPr lang="pl-PL" b="1" dirty="0">
                <a:solidFill>
                  <a:schemeClr val="tx1"/>
                </a:solidFill>
              </a:rPr>
              <a:t>1908 – </a:t>
            </a:r>
            <a:r>
              <a:rPr lang="pl-PL" dirty="0">
                <a:solidFill>
                  <a:schemeClr val="tx1"/>
                </a:solidFill>
              </a:rPr>
              <a:t>utworzenie we Lwowie Związku Walki Czynnej (ZWC) z inspiracji Piłsudskiego. Była to tajna organizacja </a:t>
            </a:r>
            <a:r>
              <a:rPr lang="pl-PL" dirty="0" err="1">
                <a:solidFill>
                  <a:schemeClr val="tx1"/>
                </a:solidFill>
              </a:rPr>
              <a:t>konspiracyjno</a:t>
            </a:r>
            <a:r>
              <a:rPr lang="pl-PL" dirty="0">
                <a:solidFill>
                  <a:schemeClr val="tx1"/>
                </a:solidFill>
              </a:rPr>
              <a:t> – wojskowa, mająca za zadanie przygotowywanie kadr przyszłego wojska polskiego.</a:t>
            </a:r>
          </a:p>
          <a:p>
            <a:r>
              <a:rPr lang="pl-PL" b="1" dirty="0" smtClean="0">
                <a:solidFill>
                  <a:schemeClr val="tx1"/>
                </a:solidFill>
              </a:rPr>
              <a:t>26 </a:t>
            </a:r>
            <a:r>
              <a:rPr lang="pl-PL" b="1" dirty="0">
                <a:solidFill>
                  <a:schemeClr val="tx1"/>
                </a:solidFill>
              </a:rPr>
              <a:t>IX – </a:t>
            </a:r>
            <a:r>
              <a:rPr lang="pl-PL" dirty="0">
                <a:solidFill>
                  <a:schemeClr val="tx1"/>
                </a:solidFill>
              </a:rPr>
              <a:t>akcja bojowa pod komendą Piłsudskiego pod </a:t>
            </a:r>
            <a:r>
              <a:rPr lang="pl-PL" dirty="0" err="1">
                <a:solidFill>
                  <a:schemeClr val="tx1"/>
                </a:solidFill>
              </a:rPr>
              <a:t>Bezdanami</a:t>
            </a:r>
            <a:r>
              <a:rPr lang="pl-PL" dirty="0">
                <a:solidFill>
                  <a:schemeClr val="tx1"/>
                </a:solidFill>
              </a:rPr>
              <a:t> koło Wilna. Atak 19. bojowców na pociąg wiozący pieniądze z Wilna do Petersburga. Przejęto ponad 200 tys. rubli na działalność niepodległościową. Udział brało m.in. 4 przyszłych premierów II Rzeczypospolitej - Józef Piłsudski, Walery Sławek, Aleksander </a:t>
            </a:r>
            <a:r>
              <a:rPr lang="pl-PL" dirty="0" err="1">
                <a:solidFill>
                  <a:schemeClr val="tx1"/>
                </a:solidFill>
              </a:rPr>
              <a:t>Prystor</a:t>
            </a:r>
            <a:r>
              <a:rPr lang="pl-PL" dirty="0">
                <a:solidFill>
                  <a:schemeClr val="tx1"/>
                </a:solidFill>
              </a:rPr>
              <a:t> i Tomasz </a:t>
            </a:r>
            <a:r>
              <a:rPr lang="pl-PL" dirty="0" err="1">
                <a:solidFill>
                  <a:schemeClr val="tx1"/>
                </a:solidFill>
              </a:rPr>
              <a:t>Aciszewski</a:t>
            </a:r>
            <a:r>
              <a:rPr lang="pl-PL" dirty="0">
                <a:solidFill>
                  <a:schemeClr val="tx1"/>
                </a:solidFill>
              </a:rPr>
              <a:t>. Pieniądze przewiozła i ukryła Aleksandra Szczerbińska.</a:t>
            </a:r>
          </a:p>
          <a:p>
            <a:r>
              <a:rPr lang="pl-PL" b="1" dirty="0" smtClean="0">
                <a:solidFill>
                  <a:schemeClr val="tx1"/>
                </a:solidFill>
              </a:rPr>
              <a:t>1909 </a:t>
            </a:r>
            <a:r>
              <a:rPr lang="pl-PL" dirty="0">
                <a:solidFill>
                  <a:schemeClr val="tx1"/>
                </a:solidFill>
              </a:rPr>
              <a:t>– zmiana charakteru działalności Józefa Piłsudskiego. Pod wpływem sytuacji międzynarodowej i dotychczasowych doświadczeń, Piłsudski odszedł od działalności partyjnej, skupiając się na pracy ściśle wojskowej i przygotowywaniu kadr przyszłego wojska do walki o niepodległość.</a:t>
            </a:r>
          </a:p>
        </p:txBody>
      </p:sp>
    </p:spTree>
    <p:extLst>
      <p:ext uri="{BB962C8B-B14F-4D97-AF65-F5344CB8AC3E}">
        <p14:creationId xmlns="" xmlns:p14="http://schemas.microsoft.com/office/powerpoint/2010/main" val="162157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3454" y="517357"/>
            <a:ext cx="10462418" cy="5811253"/>
          </a:xfrm>
        </p:spPr>
        <p:txBody>
          <a:bodyPr>
            <a:normAutofit/>
          </a:bodyPr>
          <a:lstStyle/>
          <a:p>
            <a:r>
              <a:rPr lang="pl-PL" sz="2400" b="1" dirty="0">
                <a:solidFill>
                  <a:schemeClr val="tx1"/>
                </a:solidFill>
              </a:rPr>
              <a:t>Sierpień 1909 – II </a:t>
            </a:r>
            <a:r>
              <a:rPr lang="pl-PL" sz="2400" dirty="0">
                <a:solidFill>
                  <a:schemeClr val="tx1"/>
                </a:solidFill>
              </a:rPr>
              <a:t>Zjazd PPS Frakcja Rewolucyjna (ostatni do wybuchu wojny) – wybrano CKR w składzie: Witold Jodko-Narkiewicz, Tytus Filipowicz i Józef Piłsudski. Powrócono do nazwy PPS</a:t>
            </a:r>
            <a:r>
              <a:rPr lang="pl-PL" sz="2400" dirty="0" smtClean="0">
                <a:solidFill>
                  <a:schemeClr val="tx1"/>
                </a:solidFill>
              </a:rPr>
              <a:t>.</a:t>
            </a:r>
            <a:endParaRPr lang="pl-PL" sz="2400" dirty="0">
              <a:solidFill>
                <a:schemeClr val="tx1"/>
              </a:solidFill>
            </a:endParaRPr>
          </a:p>
          <a:p>
            <a:r>
              <a:rPr lang="pl-PL" sz="2400" b="1" dirty="0">
                <a:solidFill>
                  <a:schemeClr val="tx1"/>
                </a:solidFill>
              </a:rPr>
              <a:t>1910 –</a:t>
            </a:r>
            <a:r>
              <a:rPr lang="pl-PL" sz="2400" dirty="0">
                <a:solidFill>
                  <a:schemeClr val="tx1"/>
                </a:solidFill>
              </a:rPr>
              <a:t> wynikiem współpracy Józefa Piłsudskiego z wywiadem Austro-Węgier była zgoda władz austriackich na tworzenie organizacji strzeleckich w oparciu o austro-węgierską ustawę o związkach i organizacjach strzeleckich. Powołano „Związek Strzelecki” we Lwowie i „Strzelca” w Krakowie</a:t>
            </a:r>
            <a:r>
              <a:rPr lang="pl-PL" sz="2400" dirty="0" smtClean="0">
                <a:solidFill>
                  <a:schemeClr val="tx1"/>
                </a:solidFill>
              </a:rPr>
              <a:t>.</a:t>
            </a:r>
            <a:endParaRPr lang="pl-PL" sz="2400" dirty="0">
              <a:solidFill>
                <a:schemeClr val="tx1"/>
              </a:solidFill>
            </a:endParaRPr>
          </a:p>
          <a:p>
            <a:r>
              <a:rPr lang="pl-PL" sz="2400" b="1" dirty="0">
                <a:solidFill>
                  <a:schemeClr val="tx1"/>
                </a:solidFill>
              </a:rPr>
              <a:t>1911 –</a:t>
            </a:r>
            <a:r>
              <a:rPr lang="pl-PL" sz="2400" dirty="0">
                <a:solidFill>
                  <a:schemeClr val="tx1"/>
                </a:solidFill>
              </a:rPr>
              <a:t> powstają inne organizacje paramilitarne: </a:t>
            </a:r>
            <a:r>
              <a:rPr lang="pl-PL" sz="2400" dirty="0" err="1">
                <a:solidFill>
                  <a:schemeClr val="tx1"/>
                </a:solidFill>
              </a:rPr>
              <a:t>proendeckie</a:t>
            </a:r>
            <a:r>
              <a:rPr lang="pl-PL" sz="2400" dirty="0">
                <a:solidFill>
                  <a:schemeClr val="tx1"/>
                </a:solidFill>
              </a:rPr>
              <a:t> „Drużyny Strzeleckie”, jako emanacja tajnej Armii Polskiej, „Drużyny Bartoszowe”, „Drużyny Podhalańskie”. Następuje rozwój Towarzystwa Gimnastycznego „Sokół”. Prowadzone są szkolenia i ćwiczenia wojskowe oraz wykłady z dziedziny wojskowości. Piłsudski samodzielnie podjął studia z historii wojen i wojskowości, prowadził też wykłady m.in. z historii militarnej Powstania Styczniowego. Aleksandra Szczerbińska pracowała jako instruktorka Żeńskiego Oddziału Związku Strzeleckiego.</a:t>
            </a:r>
          </a:p>
        </p:txBody>
      </p:sp>
    </p:spTree>
    <p:extLst>
      <p:ext uri="{BB962C8B-B14F-4D97-AF65-F5344CB8AC3E}">
        <p14:creationId xmlns="" xmlns:p14="http://schemas.microsoft.com/office/powerpoint/2010/main" val="16123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8274" y="2586789"/>
            <a:ext cx="6304547" cy="3847596"/>
          </a:xfrm>
          <a:prstGeom prst="rect">
            <a:avLst/>
          </a:prstGeom>
        </p:spPr>
      </p:pic>
      <p:pic>
        <p:nvPicPr>
          <p:cNvPr id="7" name="Obraz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9641" y="408071"/>
            <a:ext cx="6315075" cy="3467100"/>
          </a:xfrm>
          <a:prstGeom prst="rect">
            <a:avLst/>
          </a:prstGeom>
        </p:spPr>
      </p:pic>
    </p:spTree>
    <p:extLst>
      <p:ext uri="{BB962C8B-B14F-4D97-AF65-F5344CB8AC3E}">
        <p14:creationId xmlns="" xmlns:p14="http://schemas.microsoft.com/office/powerpoint/2010/main" val="170540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4852" y="601578"/>
            <a:ext cx="11381873" cy="6075947"/>
          </a:xfrm>
        </p:spPr>
        <p:txBody>
          <a:bodyPr>
            <a:normAutofit fontScale="92500" lnSpcReduction="20000"/>
          </a:bodyPr>
          <a:lstStyle/>
          <a:p>
            <a:r>
              <a:rPr lang="pl-PL" b="1" dirty="0">
                <a:solidFill>
                  <a:schemeClr val="tx1"/>
                </a:solidFill>
              </a:rPr>
              <a:t>1912 – </a:t>
            </a:r>
            <a:r>
              <a:rPr lang="pl-PL" dirty="0">
                <a:solidFill>
                  <a:schemeClr val="tx1"/>
                </a:solidFill>
              </a:rPr>
              <a:t>Piłsudski został Komendantem Głównym ZWC, szefem sztabu Kazimierz Sosnkowski</a:t>
            </a:r>
            <a:r>
              <a:rPr lang="pl-PL" dirty="0" smtClean="0">
                <a:solidFill>
                  <a:schemeClr val="tx1"/>
                </a:solidFill>
              </a:rPr>
              <a:t>.</a:t>
            </a:r>
            <a:endParaRPr lang="pl-PL" dirty="0">
              <a:solidFill>
                <a:schemeClr val="tx1"/>
              </a:solidFill>
            </a:endParaRPr>
          </a:p>
          <a:p>
            <a:r>
              <a:rPr lang="pl-PL" b="1" dirty="0">
                <a:solidFill>
                  <a:schemeClr val="tx1"/>
                </a:solidFill>
              </a:rPr>
              <a:t>25 – 26 VIII – </a:t>
            </a:r>
            <a:r>
              <a:rPr lang="pl-PL" dirty="0">
                <a:solidFill>
                  <a:schemeClr val="tx1"/>
                </a:solidFill>
              </a:rPr>
              <a:t>na zjeździe działaczy niepodległościowych w Zakopanem, z inicjatywy Piłsudskiego powołano Polski Sztab Wojskowy</a:t>
            </a:r>
            <a:r>
              <a:rPr lang="pl-PL" dirty="0" smtClean="0">
                <a:solidFill>
                  <a:schemeClr val="tx1"/>
                </a:solidFill>
              </a:rPr>
              <a:t>.</a:t>
            </a:r>
            <a:endParaRPr lang="pl-PL" dirty="0">
              <a:solidFill>
                <a:schemeClr val="tx1"/>
              </a:solidFill>
            </a:endParaRPr>
          </a:p>
          <a:p>
            <a:r>
              <a:rPr lang="pl-PL" b="1" dirty="0">
                <a:solidFill>
                  <a:schemeClr val="tx1"/>
                </a:solidFill>
              </a:rPr>
              <a:t>10 XI - </a:t>
            </a:r>
            <a:r>
              <a:rPr lang="pl-PL" dirty="0">
                <a:solidFill>
                  <a:schemeClr val="tx1"/>
                </a:solidFill>
              </a:rPr>
              <a:t>na zjeździe działaczy politycznych z udziałem PPS, PPSD, Polskiego Stronnictwa Postępowego, Narodowego Związku Chłopskiego, Narodowego Związku Robotniczego, Związku Narodowego Inteligencji i „Zarzewia” powołano Tymczasową Komisję Skonfederowanych Stronnictw Niepodległościowych (TKSSN</a:t>
            </a:r>
            <a:r>
              <a:rPr lang="pl-PL" dirty="0" smtClean="0">
                <a:solidFill>
                  <a:schemeClr val="tx1"/>
                </a:solidFill>
              </a:rPr>
              <a:t>).</a:t>
            </a:r>
            <a:endParaRPr lang="pl-PL" dirty="0">
              <a:solidFill>
                <a:schemeClr val="tx1"/>
              </a:solidFill>
            </a:endParaRPr>
          </a:p>
          <a:p>
            <a:r>
              <a:rPr lang="pl-PL" b="1" dirty="0">
                <a:solidFill>
                  <a:schemeClr val="tx1"/>
                </a:solidFill>
              </a:rPr>
              <a:t>1 XII - </a:t>
            </a:r>
            <a:r>
              <a:rPr lang="pl-PL" dirty="0">
                <a:solidFill>
                  <a:schemeClr val="tx1"/>
                </a:solidFill>
              </a:rPr>
              <a:t>TKSSN powołała Piłsudskiego na komendanta sił wojskowych, a Kazimierza Sosnkowskiego na szefa sztabu</a:t>
            </a:r>
            <a:r>
              <a:rPr lang="pl-PL" dirty="0" smtClean="0">
                <a:solidFill>
                  <a:schemeClr val="tx1"/>
                </a:solidFill>
              </a:rPr>
              <a:t>.</a:t>
            </a:r>
            <a:endParaRPr lang="pl-PL" dirty="0">
              <a:solidFill>
                <a:schemeClr val="tx1"/>
              </a:solidFill>
            </a:endParaRPr>
          </a:p>
          <a:p>
            <a:r>
              <a:rPr lang="pl-PL" b="1" dirty="0">
                <a:solidFill>
                  <a:schemeClr val="tx1"/>
                </a:solidFill>
              </a:rPr>
              <a:t>1913 – </a:t>
            </a:r>
            <a:r>
              <a:rPr lang="pl-PL" dirty="0">
                <a:solidFill>
                  <a:schemeClr val="tx1"/>
                </a:solidFill>
              </a:rPr>
              <a:t>wielkie manewry strzeleckie pod Lwowem w rocznicę Powstania Styczniowego z udziałem kilku tysięcy strzelców pod dowództwem Piłsudskiego</a:t>
            </a:r>
            <a:r>
              <a:rPr lang="pl-PL" dirty="0" smtClean="0">
                <a:solidFill>
                  <a:schemeClr val="tx1"/>
                </a:solidFill>
              </a:rPr>
              <a:t>.</a:t>
            </a:r>
            <a:endParaRPr lang="pl-PL" dirty="0">
              <a:solidFill>
                <a:schemeClr val="tx1"/>
              </a:solidFill>
            </a:endParaRPr>
          </a:p>
          <a:p>
            <a:r>
              <a:rPr lang="pl-PL" b="1" dirty="0">
                <a:solidFill>
                  <a:schemeClr val="tx1"/>
                </a:solidFill>
              </a:rPr>
              <a:t>21 II 1914 – </a:t>
            </a:r>
            <a:r>
              <a:rPr lang="pl-PL" dirty="0">
                <a:solidFill>
                  <a:schemeClr val="tx1"/>
                </a:solidFill>
              </a:rPr>
              <a:t>słynny później odczyt Piłsudskiego w sali Towarzystwa Geograficznego w Paryżu. Tematem były m.in. prognozy, co do rozwoju sytuacji po wybuchu wojny europejskiej</a:t>
            </a:r>
            <a:r>
              <a:rPr lang="pl-PL" dirty="0" smtClean="0">
                <a:solidFill>
                  <a:schemeClr val="tx1"/>
                </a:solidFill>
              </a:rPr>
              <a:t>.</a:t>
            </a:r>
            <a:endParaRPr lang="pl-PL" dirty="0">
              <a:solidFill>
                <a:schemeClr val="tx1"/>
              </a:solidFill>
            </a:endParaRPr>
          </a:p>
          <a:p>
            <a:r>
              <a:rPr lang="pl-PL" b="1" dirty="0">
                <a:solidFill>
                  <a:schemeClr val="tx1"/>
                </a:solidFill>
              </a:rPr>
              <a:t>2 VIII – </a:t>
            </a:r>
            <a:r>
              <a:rPr lang="pl-PL" dirty="0">
                <a:solidFill>
                  <a:schemeClr val="tx1"/>
                </a:solidFill>
              </a:rPr>
              <a:t>mobilizacja w krakowskich Oleandrach połączonych oddziałów Związku Strzeleckiego i Drużyn Strzeleckich. Wysłanie do Królestwa 7-osobowego patrolu konnego Władysława Beliny-Prażmowskiego („siódemki </a:t>
            </a:r>
            <a:r>
              <a:rPr lang="pl-PL" dirty="0" err="1">
                <a:solidFill>
                  <a:schemeClr val="tx1"/>
                </a:solidFill>
              </a:rPr>
              <a:t>beliniackiej</a:t>
            </a:r>
            <a:r>
              <a:rPr lang="pl-PL" dirty="0" smtClean="0">
                <a:solidFill>
                  <a:schemeClr val="tx1"/>
                </a:solidFill>
              </a:rPr>
              <a:t>”).</a:t>
            </a:r>
            <a:endParaRPr lang="pl-PL" dirty="0">
              <a:solidFill>
                <a:schemeClr val="tx1"/>
              </a:solidFill>
            </a:endParaRPr>
          </a:p>
          <a:p>
            <a:r>
              <a:rPr lang="pl-PL" b="1" dirty="0">
                <a:solidFill>
                  <a:schemeClr val="tx1"/>
                </a:solidFill>
              </a:rPr>
              <a:t>3 VIII – </a:t>
            </a:r>
            <a:r>
              <a:rPr lang="pl-PL" dirty="0">
                <a:solidFill>
                  <a:schemeClr val="tx1"/>
                </a:solidFill>
              </a:rPr>
              <a:t>powołanie I Kompanii Kadrowej – 144 strzelców pod komendą Tadeusza Kasprzyckiego. Mistyfikacja z rzekomym utworzeniem w Warszawie Rządu Narodowego, który miał powołać Piłsudskiego na komendanta polskich sił wojskowych. Celem było uniezależnienie się Piłsudskiego od polityków galicyjskich.</a:t>
            </a:r>
          </a:p>
        </p:txBody>
      </p:sp>
    </p:spTree>
    <p:extLst>
      <p:ext uri="{BB962C8B-B14F-4D97-AF65-F5344CB8AC3E}">
        <p14:creationId xmlns="" xmlns:p14="http://schemas.microsoft.com/office/powerpoint/2010/main" val="13129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0790" y="637674"/>
            <a:ext cx="11478125" cy="5739063"/>
          </a:xfrm>
        </p:spPr>
        <p:txBody>
          <a:bodyPr>
            <a:normAutofit/>
          </a:bodyPr>
          <a:lstStyle/>
          <a:p>
            <a:r>
              <a:rPr lang="pl-PL" sz="2400" b="1" dirty="0">
                <a:solidFill>
                  <a:schemeClr val="tx1"/>
                </a:solidFill>
              </a:rPr>
              <a:t>6</a:t>
            </a:r>
            <a:r>
              <a:rPr lang="pl-PL" sz="2400" b="1" dirty="0"/>
              <a:t> </a:t>
            </a:r>
            <a:r>
              <a:rPr lang="pl-PL" sz="2400" b="1" dirty="0">
                <a:solidFill>
                  <a:schemeClr val="tx1"/>
                </a:solidFill>
              </a:rPr>
              <a:t>VIII </a:t>
            </a:r>
            <a:r>
              <a:rPr lang="pl-PL" sz="2400" dirty="0">
                <a:solidFill>
                  <a:schemeClr val="tx1"/>
                </a:solidFill>
              </a:rPr>
              <a:t>– wymarsz „Kadrówki” z krakowskich Oleandrów, obalenie słupów granicznych w Michałowicach. (11 XI 1936 r. ustawiono tam pamiątkowy obelisk z orłem strzeleckim).</a:t>
            </a:r>
          </a:p>
          <a:p>
            <a:r>
              <a:rPr lang="pl-PL" sz="2400" b="1" dirty="0" smtClean="0">
                <a:solidFill>
                  <a:schemeClr val="tx1"/>
                </a:solidFill>
              </a:rPr>
              <a:t>12 </a:t>
            </a:r>
            <a:r>
              <a:rPr lang="pl-PL" sz="2400" b="1" dirty="0">
                <a:solidFill>
                  <a:schemeClr val="tx1"/>
                </a:solidFill>
              </a:rPr>
              <a:t>VIII </a:t>
            </a:r>
            <a:r>
              <a:rPr lang="pl-PL" sz="2400" dirty="0">
                <a:solidFill>
                  <a:schemeClr val="tx1"/>
                </a:solidFill>
              </a:rPr>
              <a:t>– Piłsudski na czele 400 strzelców wkroczył do Kielc. Bierność społeczeństwa Królestwa, niechęć do akcji zbrojnej przeciwko Rosji spowodowała fiasko planów powstańczych.</a:t>
            </a:r>
          </a:p>
          <a:p>
            <a:r>
              <a:rPr lang="pl-PL" sz="2400" b="1" dirty="0" smtClean="0">
                <a:solidFill>
                  <a:schemeClr val="tx1"/>
                </a:solidFill>
              </a:rPr>
              <a:t>16 </a:t>
            </a:r>
            <a:r>
              <a:rPr lang="pl-PL" sz="2400" b="1" dirty="0">
                <a:solidFill>
                  <a:schemeClr val="tx1"/>
                </a:solidFill>
              </a:rPr>
              <a:t>VIII </a:t>
            </a:r>
            <a:r>
              <a:rPr lang="pl-PL" sz="2400" dirty="0">
                <a:solidFill>
                  <a:schemeClr val="tx1"/>
                </a:solidFill>
              </a:rPr>
              <a:t>– w Krakowie, z inicjatywy polityków galicyjskich, powstał Naczelny Komitet Narodowy (NKN), który powołał Departament Wojskowy z płk. Władysławem Sikorskim na czele. Uchwalono utworzenie Legionów Polskich u boku Austro-Węgier. Józef Piłsudski został dowódcą 1 pułku piechoty Legionów Polskich.</a:t>
            </a:r>
          </a:p>
          <a:p>
            <a:r>
              <a:rPr lang="pl-PL" sz="2400" b="1" dirty="0" smtClean="0">
                <a:solidFill>
                  <a:schemeClr val="tx1"/>
                </a:solidFill>
              </a:rPr>
              <a:t>22 X </a:t>
            </a:r>
            <a:r>
              <a:rPr lang="pl-PL" sz="2400" dirty="0" smtClean="0">
                <a:solidFill>
                  <a:schemeClr val="tx1"/>
                </a:solidFill>
              </a:rPr>
              <a:t>– </a:t>
            </a:r>
            <a:r>
              <a:rPr lang="pl-PL" sz="2400" dirty="0">
                <a:solidFill>
                  <a:schemeClr val="tx1"/>
                </a:solidFill>
              </a:rPr>
              <a:t>utworzenie na rozkaz Piłsudskiego Polskiej Organizacji Wojskowej (POW), której zadaniem była działalność sabotażowo – dywersyjna na terenie Królestwa.</a:t>
            </a:r>
          </a:p>
          <a:p>
            <a:r>
              <a:rPr lang="pl-PL" sz="2400" b="1" dirty="0" smtClean="0">
                <a:solidFill>
                  <a:schemeClr val="tx1"/>
                </a:solidFill>
              </a:rPr>
              <a:t>15 </a:t>
            </a:r>
            <a:r>
              <a:rPr lang="pl-PL" sz="2400" b="1" dirty="0">
                <a:solidFill>
                  <a:schemeClr val="tx1"/>
                </a:solidFill>
              </a:rPr>
              <a:t>XI </a:t>
            </a:r>
            <a:r>
              <a:rPr lang="pl-PL" sz="2400" dirty="0">
                <a:solidFill>
                  <a:schemeClr val="tx1"/>
                </a:solidFill>
              </a:rPr>
              <a:t>- </a:t>
            </a:r>
            <a:r>
              <a:rPr lang="pl-PL" sz="2400" dirty="0" smtClean="0">
                <a:solidFill>
                  <a:schemeClr val="tx1"/>
                </a:solidFill>
              </a:rPr>
              <a:t>rozkazem </a:t>
            </a:r>
            <a:r>
              <a:rPr lang="pl-PL" sz="2400" dirty="0">
                <a:solidFill>
                  <a:schemeClr val="tx1"/>
                </a:solidFill>
              </a:rPr>
              <a:t>naczelnego wodza arcyksięcia Ferdynanda, Piłsudski mianowany brygadierem (odpowiednik pułkownika). Stopień stworzony przez Austriaków specjalnie dla niego.</a:t>
            </a:r>
          </a:p>
        </p:txBody>
      </p:sp>
    </p:spTree>
    <p:extLst>
      <p:ext uri="{BB962C8B-B14F-4D97-AF65-F5344CB8AC3E}">
        <p14:creationId xmlns="" xmlns:p14="http://schemas.microsoft.com/office/powerpoint/2010/main" val="369062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21304" y="866275"/>
            <a:ext cx="7712243" cy="4981072"/>
          </a:xfrm>
        </p:spPr>
      </p:pic>
    </p:spTree>
    <p:extLst>
      <p:ext uri="{BB962C8B-B14F-4D97-AF65-F5344CB8AC3E}">
        <p14:creationId xmlns="" xmlns:p14="http://schemas.microsoft.com/office/powerpoint/2010/main" val="194955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397041"/>
            <a:ext cx="11442032" cy="6075947"/>
          </a:xfrm>
        </p:spPr>
        <p:txBody>
          <a:bodyPr>
            <a:normAutofit lnSpcReduction="10000"/>
          </a:bodyPr>
          <a:lstStyle/>
          <a:p>
            <a:r>
              <a:rPr lang="pl-PL" b="1" dirty="0">
                <a:solidFill>
                  <a:schemeClr val="tx1"/>
                </a:solidFill>
              </a:rPr>
              <a:t>19 XII </a:t>
            </a:r>
            <a:r>
              <a:rPr lang="pl-PL" dirty="0">
                <a:solidFill>
                  <a:schemeClr val="tx1"/>
                </a:solidFill>
              </a:rPr>
              <a:t>– z 1 pułku piechoty powstała I Brygada Legionów Polskich – komendantem Józef Piłsudski, szefem sztabu Kazimierz Sosnkowski. Bitwy oddziałów Piłsudskiego w 1914 r. pod Czarkowami, Chęcinami, Brzegami, Ruszczą, Koprzywnicą, </a:t>
            </a:r>
            <a:r>
              <a:rPr lang="pl-PL" dirty="0" err="1">
                <a:solidFill>
                  <a:schemeClr val="tx1"/>
                </a:solidFill>
              </a:rPr>
              <a:t>Gniewoszowicami</a:t>
            </a:r>
            <a:r>
              <a:rPr lang="pl-PL" dirty="0">
                <a:solidFill>
                  <a:schemeClr val="tx1"/>
                </a:solidFill>
              </a:rPr>
              <a:t>, Siewcami, Samborem, Anielinem, Laskami, Nowym Korczynem, Opatowcem, </a:t>
            </a:r>
            <a:r>
              <a:rPr lang="pl-PL" dirty="0" err="1">
                <a:solidFill>
                  <a:schemeClr val="tx1"/>
                </a:solidFill>
              </a:rPr>
              <a:t>Krzywopłotami</a:t>
            </a:r>
            <a:r>
              <a:rPr lang="pl-PL" dirty="0">
                <a:solidFill>
                  <a:schemeClr val="tx1"/>
                </a:solidFill>
              </a:rPr>
              <a:t>, Dobrem, Limanową, Marcinkowicami, Łowczówkiem</a:t>
            </a:r>
            <a:r>
              <a:rPr lang="pl-PL" dirty="0" smtClean="0">
                <a:solidFill>
                  <a:schemeClr val="tx1"/>
                </a:solidFill>
              </a:rPr>
              <a:t>.</a:t>
            </a:r>
            <a:endParaRPr lang="pl-PL" dirty="0">
              <a:solidFill>
                <a:schemeClr val="tx1"/>
              </a:solidFill>
            </a:endParaRPr>
          </a:p>
          <a:p>
            <a:r>
              <a:rPr lang="pl-PL" b="1" dirty="0">
                <a:solidFill>
                  <a:schemeClr val="tx1"/>
                </a:solidFill>
              </a:rPr>
              <a:t>1915 </a:t>
            </a:r>
            <a:r>
              <a:rPr lang="pl-PL" dirty="0">
                <a:solidFill>
                  <a:schemeClr val="tx1"/>
                </a:solidFill>
              </a:rPr>
              <a:t>- walki I Brygady nad Nidą, pod Konarami, Ożarowem, Tarłowem; na Lubelszczyźnie: pod Jastkowem, Józefowem, Wolą Krasienińską, Kamionką; na Wołyniu: pod Kuklami, </a:t>
            </a:r>
            <a:r>
              <a:rPr lang="pl-PL" dirty="0" err="1">
                <a:solidFill>
                  <a:schemeClr val="tx1"/>
                </a:solidFill>
              </a:rPr>
              <a:t>Kamieniuchą</a:t>
            </a:r>
            <a:r>
              <a:rPr lang="pl-PL" dirty="0">
                <a:solidFill>
                  <a:schemeClr val="tx1"/>
                </a:solidFill>
              </a:rPr>
              <a:t>, </a:t>
            </a:r>
            <a:r>
              <a:rPr lang="pl-PL" dirty="0" err="1">
                <a:solidFill>
                  <a:schemeClr val="tx1"/>
                </a:solidFill>
              </a:rPr>
              <a:t>Kostiuchnówką</a:t>
            </a:r>
            <a:r>
              <a:rPr lang="pl-PL" dirty="0">
                <a:solidFill>
                  <a:schemeClr val="tx1"/>
                </a:solidFill>
              </a:rPr>
              <a:t>. Konflikt Piłsudskiego z proaustriackim NKN i Komendą Legionów na tle stopnia zależności formacji legionowych od Austro-Węgier</a:t>
            </a:r>
            <a:r>
              <a:rPr lang="pl-PL" dirty="0" smtClean="0">
                <a:solidFill>
                  <a:schemeClr val="tx1"/>
                </a:solidFill>
              </a:rPr>
              <a:t>.</a:t>
            </a:r>
            <a:endParaRPr lang="pl-PL" b="1" dirty="0">
              <a:solidFill>
                <a:schemeClr val="tx1"/>
              </a:solidFill>
            </a:endParaRPr>
          </a:p>
          <a:p>
            <a:r>
              <a:rPr lang="pl-PL" b="1" dirty="0">
                <a:solidFill>
                  <a:schemeClr val="tx1"/>
                </a:solidFill>
              </a:rPr>
              <a:t>Listopad </a:t>
            </a:r>
            <a:r>
              <a:rPr lang="pl-PL" dirty="0">
                <a:solidFill>
                  <a:schemeClr val="tx1"/>
                </a:solidFill>
              </a:rPr>
              <a:t>- aresztowanie przez Niemców Aleksandry Szczerbińskiej za działalność w POW. Prowadziła ona agitację w myśl rozkazów Piłsudskiego o wstrzymania werbunku do Legionów, na rzecz rozbudowy POW. Więziona była w Szczypiornie i Lubaniu na Śląsku. Zwolniona 3 XI 1916 r</a:t>
            </a:r>
            <a:r>
              <a:rPr lang="pl-PL" dirty="0" smtClean="0">
                <a:solidFill>
                  <a:schemeClr val="tx1"/>
                </a:solidFill>
              </a:rPr>
              <a:t>.</a:t>
            </a:r>
            <a:endParaRPr lang="pl-PL" dirty="0">
              <a:solidFill>
                <a:schemeClr val="tx1"/>
              </a:solidFill>
            </a:endParaRPr>
          </a:p>
          <a:p>
            <a:r>
              <a:rPr lang="pl-PL" b="1" dirty="0">
                <a:solidFill>
                  <a:schemeClr val="tx1"/>
                </a:solidFill>
              </a:rPr>
              <a:t>28 II 1916 </a:t>
            </a:r>
            <a:r>
              <a:rPr lang="pl-PL" dirty="0">
                <a:solidFill>
                  <a:schemeClr val="tx1"/>
                </a:solidFill>
              </a:rPr>
              <a:t>– powrót Piłsudskiego na łono kościoła katolickiego</a:t>
            </a:r>
            <a:r>
              <a:rPr lang="pl-PL" dirty="0" smtClean="0">
                <a:solidFill>
                  <a:schemeClr val="tx1"/>
                </a:solidFill>
              </a:rPr>
              <a:t>.</a:t>
            </a:r>
            <a:endParaRPr lang="pl-PL" dirty="0">
              <a:solidFill>
                <a:schemeClr val="tx1"/>
              </a:solidFill>
            </a:endParaRPr>
          </a:p>
          <a:p>
            <a:r>
              <a:rPr lang="pl-PL" b="1" dirty="0">
                <a:solidFill>
                  <a:schemeClr val="tx1"/>
                </a:solidFill>
              </a:rPr>
              <a:t>4 – 7 VII </a:t>
            </a:r>
            <a:r>
              <a:rPr lang="pl-PL" dirty="0">
                <a:solidFill>
                  <a:schemeClr val="tx1"/>
                </a:solidFill>
              </a:rPr>
              <a:t>– bitwa pod </a:t>
            </a:r>
            <a:r>
              <a:rPr lang="pl-PL" dirty="0" err="1">
                <a:solidFill>
                  <a:schemeClr val="tx1"/>
                </a:solidFill>
              </a:rPr>
              <a:t>Kostiuchnówką</a:t>
            </a:r>
            <a:r>
              <a:rPr lang="pl-PL" dirty="0">
                <a:solidFill>
                  <a:schemeClr val="tx1"/>
                </a:solidFill>
              </a:rPr>
              <a:t>. Największa z bitew Legionów Polskich</a:t>
            </a:r>
            <a:r>
              <a:rPr lang="pl-PL" dirty="0" smtClean="0">
                <a:solidFill>
                  <a:schemeClr val="tx1"/>
                </a:solidFill>
              </a:rPr>
              <a:t>.</a:t>
            </a:r>
            <a:endParaRPr lang="pl-PL" dirty="0">
              <a:solidFill>
                <a:schemeClr val="tx1"/>
              </a:solidFill>
            </a:endParaRPr>
          </a:p>
          <a:p>
            <a:r>
              <a:rPr lang="pl-PL" b="1" dirty="0">
                <a:solidFill>
                  <a:schemeClr val="tx1"/>
                </a:solidFill>
              </a:rPr>
              <a:t>29 VII – </a:t>
            </a:r>
            <a:r>
              <a:rPr lang="pl-PL" dirty="0">
                <a:solidFill>
                  <a:schemeClr val="tx1"/>
                </a:solidFill>
              </a:rPr>
              <a:t>wobec braku postępów w sprawie polskiej ze strony państw centralnych, Piłsudski złożył dymisje z komendy I Brygady. Dymisja została przyjęta 26 IX 1916 r.</a:t>
            </a:r>
          </a:p>
        </p:txBody>
      </p:sp>
    </p:spTree>
    <p:extLst>
      <p:ext uri="{BB962C8B-B14F-4D97-AF65-F5344CB8AC3E}">
        <p14:creationId xmlns="" xmlns:p14="http://schemas.microsoft.com/office/powerpoint/2010/main" val="284161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82253" y="336884"/>
            <a:ext cx="7074568" cy="6124073"/>
          </a:xfrm>
        </p:spPr>
      </p:pic>
    </p:spTree>
    <p:extLst>
      <p:ext uri="{BB962C8B-B14F-4D97-AF65-F5344CB8AC3E}">
        <p14:creationId xmlns="" xmlns:p14="http://schemas.microsoft.com/office/powerpoint/2010/main" val="377734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Wycinek ekranu"/>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8642" y="642135"/>
            <a:ext cx="9021680" cy="5721318"/>
          </a:xfrm>
          <a:prstGeom prst="rect">
            <a:avLst/>
          </a:prstGeom>
        </p:spPr>
      </p:pic>
    </p:spTree>
    <p:extLst>
      <p:ext uri="{BB962C8B-B14F-4D97-AF65-F5344CB8AC3E}">
        <p14:creationId xmlns="" xmlns:p14="http://schemas.microsoft.com/office/powerpoint/2010/main" val="118230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5168" y="397042"/>
            <a:ext cx="11333748" cy="6148137"/>
          </a:xfrm>
        </p:spPr>
        <p:txBody>
          <a:bodyPr>
            <a:normAutofit/>
          </a:bodyPr>
          <a:lstStyle/>
          <a:p>
            <a:r>
              <a:rPr lang="pl-PL" b="1" dirty="0">
                <a:solidFill>
                  <a:schemeClr val="tx1"/>
                </a:solidFill>
              </a:rPr>
              <a:t>5 XII 1867 </a:t>
            </a:r>
            <a:r>
              <a:rPr lang="pl-PL" dirty="0">
                <a:solidFill>
                  <a:schemeClr val="tx1"/>
                </a:solidFill>
              </a:rPr>
              <a:t>– narodziny Józefa Piłsudskiego w </a:t>
            </a:r>
            <a:r>
              <a:rPr lang="pl-PL" dirty="0" err="1">
                <a:solidFill>
                  <a:schemeClr val="tx1"/>
                </a:solidFill>
              </a:rPr>
              <a:t>Zułowie</a:t>
            </a:r>
            <a:r>
              <a:rPr lang="pl-PL" dirty="0">
                <a:solidFill>
                  <a:schemeClr val="tx1"/>
                </a:solidFill>
              </a:rPr>
              <a:t> (powiat </a:t>
            </a:r>
            <a:r>
              <a:rPr lang="pl-PL" dirty="0" err="1">
                <a:solidFill>
                  <a:schemeClr val="tx1"/>
                </a:solidFill>
              </a:rPr>
              <a:t>święciański</a:t>
            </a:r>
            <a:r>
              <a:rPr lang="pl-PL" dirty="0">
                <a:solidFill>
                  <a:schemeClr val="tx1"/>
                </a:solidFill>
              </a:rPr>
              <a:t>, </a:t>
            </a:r>
            <a:r>
              <a:rPr lang="pl-PL" dirty="0" smtClean="0">
                <a:solidFill>
                  <a:schemeClr val="tx1"/>
                </a:solidFill>
              </a:rPr>
              <a:t>60 </a:t>
            </a:r>
            <a:r>
              <a:rPr lang="pl-PL" dirty="0">
                <a:solidFill>
                  <a:schemeClr val="tx1"/>
                </a:solidFill>
              </a:rPr>
              <a:t>km od Wilna). Ojciec Józef Wincenty posiadał majątek </a:t>
            </a:r>
            <a:r>
              <a:rPr lang="pl-PL" dirty="0" err="1">
                <a:solidFill>
                  <a:schemeClr val="tx1"/>
                </a:solidFill>
              </a:rPr>
              <a:t>Tenenie</a:t>
            </a:r>
            <a:r>
              <a:rPr lang="pl-PL" dirty="0">
                <a:solidFill>
                  <a:schemeClr val="tx1"/>
                </a:solidFill>
              </a:rPr>
              <a:t> w powiecie </a:t>
            </a:r>
            <a:r>
              <a:rPr lang="pl-PL" dirty="0" err="1">
                <a:solidFill>
                  <a:schemeClr val="tx1"/>
                </a:solidFill>
              </a:rPr>
              <a:t>rosieńskim</a:t>
            </a:r>
            <a:r>
              <a:rPr lang="pl-PL" dirty="0">
                <a:solidFill>
                  <a:schemeClr val="tx1"/>
                </a:solidFill>
              </a:rPr>
              <a:t>. W czasie Powstania Styczniowego był komisarzem cywilnym Rządu Narodowego w tymże powiecie. Z powodu popowstaniowych represji </a:t>
            </a:r>
            <a:r>
              <a:rPr lang="pl-PL" dirty="0" err="1">
                <a:solidFill>
                  <a:schemeClr val="tx1"/>
                </a:solidFill>
              </a:rPr>
              <a:t>Piłsudcy</a:t>
            </a:r>
            <a:r>
              <a:rPr lang="pl-PL" dirty="0">
                <a:solidFill>
                  <a:schemeClr val="tx1"/>
                </a:solidFill>
              </a:rPr>
              <a:t> przenieśli się do </a:t>
            </a:r>
            <a:r>
              <a:rPr lang="pl-PL" dirty="0" err="1">
                <a:solidFill>
                  <a:schemeClr val="tx1"/>
                </a:solidFill>
              </a:rPr>
              <a:t>Zułowa</a:t>
            </a:r>
            <a:r>
              <a:rPr lang="pl-PL" dirty="0">
                <a:solidFill>
                  <a:schemeClr val="tx1"/>
                </a:solidFill>
              </a:rPr>
              <a:t>. Był to majątek wniesiony w posagu przez matkę Józefa – Marię, pochodzącą ze starego rodu Bilewiczów na Żmudzi, uwiecznionego przez Henryka Sienkiewicza w „Potopie”.</a:t>
            </a:r>
          </a:p>
          <a:p>
            <a:r>
              <a:rPr lang="pl-PL" dirty="0" smtClean="0">
                <a:solidFill>
                  <a:schemeClr val="tx1"/>
                </a:solidFill>
              </a:rPr>
              <a:t>Maria </a:t>
            </a:r>
            <a:r>
              <a:rPr lang="pl-PL" dirty="0">
                <a:solidFill>
                  <a:schemeClr val="tx1"/>
                </a:solidFill>
              </a:rPr>
              <a:t>wywarła ogromny wpływ na charakter, postawy i przekonania przyszłego Pierwszego Marszałka Polski. „</a:t>
            </a:r>
            <a:r>
              <a:rPr lang="pl-PL" dirty="0" err="1">
                <a:solidFill>
                  <a:schemeClr val="tx1"/>
                </a:solidFill>
              </a:rPr>
              <a:t>Ziuk</a:t>
            </a:r>
            <a:r>
              <a:rPr lang="pl-PL" dirty="0">
                <a:solidFill>
                  <a:schemeClr val="tx1"/>
                </a:solidFill>
              </a:rPr>
              <a:t>” wychowywał się w patriotycznej atmosferze, szacunku i czci dla bohaterów Powstania Styczniowego. Posiadał liczne rodzeństwo – 4 siostry i 5 braci</a:t>
            </a:r>
            <a:r>
              <a:rPr lang="pl-PL" dirty="0" smtClean="0">
                <a:solidFill>
                  <a:schemeClr val="tx1"/>
                </a:solidFill>
              </a:rPr>
              <a:t>:</a:t>
            </a:r>
            <a:endParaRPr lang="pl-PL" dirty="0">
              <a:solidFill>
                <a:schemeClr val="tx1"/>
              </a:solidFill>
            </a:endParaRPr>
          </a:p>
          <a:p>
            <a:r>
              <a:rPr lang="pl-PL" dirty="0">
                <a:solidFill>
                  <a:schemeClr val="tx1"/>
                </a:solidFill>
              </a:rPr>
              <a:t>Helenę (1864 – 1917</a:t>
            </a:r>
            <a:r>
              <a:rPr lang="pl-PL" dirty="0" smtClean="0">
                <a:solidFill>
                  <a:schemeClr val="tx1"/>
                </a:solidFill>
              </a:rPr>
              <a:t>), Zofię </a:t>
            </a:r>
            <a:r>
              <a:rPr lang="pl-PL" dirty="0">
                <a:solidFill>
                  <a:schemeClr val="tx1"/>
                </a:solidFill>
              </a:rPr>
              <a:t>(1865 – 1935</a:t>
            </a:r>
            <a:r>
              <a:rPr lang="pl-PL" dirty="0" smtClean="0">
                <a:solidFill>
                  <a:schemeClr val="tx1"/>
                </a:solidFill>
              </a:rPr>
              <a:t>),  Bronisława </a:t>
            </a:r>
            <a:r>
              <a:rPr lang="pl-PL" dirty="0">
                <a:solidFill>
                  <a:schemeClr val="tx1"/>
                </a:solidFill>
              </a:rPr>
              <a:t>(1866 – 1918), skazanego w 1887 r. na 15 lat katorgi na Sachalinie, wybitnego etnografa i podróżnika, badacza kultury </a:t>
            </a:r>
            <a:r>
              <a:rPr lang="pl-PL" dirty="0" err="1" smtClean="0">
                <a:solidFill>
                  <a:schemeClr val="tx1"/>
                </a:solidFill>
              </a:rPr>
              <a:t>Ajnów</a:t>
            </a:r>
            <a:r>
              <a:rPr lang="pl-PL" dirty="0" smtClean="0">
                <a:solidFill>
                  <a:schemeClr val="tx1"/>
                </a:solidFill>
              </a:rPr>
              <a:t>, Adama </a:t>
            </a:r>
            <a:r>
              <a:rPr lang="pl-PL" dirty="0">
                <a:solidFill>
                  <a:schemeClr val="tx1"/>
                </a:solidFill>
              </a:rPr>
              <a:t>(1869 – 1935), senatora, wiceprezydenta </a:t>
            </a:r>
            <a:r>
              <a:rPr lang="pl-PL" dirty="0" smtClean="0">
                <a:solidFill>
                  <a:schemeClr val="tx1"/>
                </a:solidFill>
              </a:rPr>
              <a:t>Wilna, Kazimierza </a:t>
            </a:r>
            <a:r>
              <a:rPr lang="pl-PL" dirty="0">
                <a:solidFill>
                  <a:schemeClr val="tx1"/>
                </a:solidFill>
              </a:rPr>
              <a:t>(1871 – 1941), pracownika bankowego i NIK-u, więźnia </a:t>
            </a:r>
            <a:r>
              <a:rPr lang="pl-PL" dirty="0" err="1" smtClean="0">
                <a:solidFill>
                  <a:schemeClr val="tx1"/>
                </a:solidFill>
              </a:rPr>
              <a:t>NKWD,Marię</a:t>
            </a:r>
            <a:r>
              <a:rPr lang="pl-PL" dirty="0" smtClean="0">
                <a:solidFill>
                  <a:schemeClr val="tx1"/>
                </a:solidFill>
              </a:rPr>
              <a:t> </a:t>
            </a:r>
            <a:r>
              <a:rPr lang="pl-PL" dirty="0">
                <a:solidFill>
                  <a:schemeClr val="tx1"/>
                </a:solidFill>
              </a:rPr>
              <a:t>(1873 – 1921</a:t>
            </a:r>
            <a:r>
              <a:rPr lang="pl-PL" dirty="0" smtClean="0">
                <a:solidFill>
                  <a:schemeClr val="tx1"/>
                </a:solidFill>
              </a:rPr>
              <a:t>),Jana </a:t>
            </a:r>
            <a:r>
              <a:rPr lang="pl-PL" dirty="0">
                <a:solidFill>
                  <a:schemeClr val="tx1"/>
                </a:solidFill>
              </a:rPr>
              <a:t>(1876 – 1950), ministra skarbu i prezesa Banku Polskiego, również więźnia </a:t>
            </a:r>
            <a:r>
              <a:rPr lang="pl-PL" dirty="0" err="1" smtClean="0">
                <a:solidFill>
                  <a:schemeClr val="tx1"/>
                </a:solidFill>
              </a:rPr>
              <a:t>NKWD,Ludwikę</a:t>
            </a:r>
            <a:r>
              <a:rPr lang="pl-PL" dirty="0" smtClean="0">
                <a:solidFill>
                  <a:schemeClr val="tx1"/>
                </a:solidFill>
              </a:rPr>
              <a:t> </a:t>
            </a:r>
            <a:r>
              <a:rPr lang="pl-PL" dirty="0">
                <a:solidFill>
                  <a:schemeClr val="tx1"/>
                </a:solidFill>
              </a:rPr>
              <a:t>(1879 – 1924</a:t>
            </a:r>
            <a:r>
              <a:rPr lang="pl-PL" dirty="0" smtClean="0">
                <a:solidFill>
                  <a:schemeClr val="tx1"/>
                </a:solidFill>
              </a:rPr>
              <a:t>), Kacpra </a:t>
            </a:r>
            <a:r>
              <a:rPr lang="pl-PL" dirty="0">
                <a:solidFill>
                  <a:schemeClr val="tx1"/>
                </a:solidFill>
              </a:rPr>
              <a:t>(1881 – 1915</a:t>
            </a:r>
            <a:r>
              <a:rPr lang="pl-PL" dirty="0" smtClean="0">
                <a:solidFill>
                  <a:schemeClr val="tx1"/>
                </a:solidFill>
              </a:rPr>
              <a:t>), bliźnięta </a:t>
            </a:r>
            <a:r>
              <a:rPr lang="pl-PL" dirty="0">
                <a:solidFill>
                  <a:schemeClr val="tx1"/>
                </a:solidFill>
              </a:rPr>
              <a:t>- Teodorę i Piotra, zmarłych w niemowlęctwie</a:t>
            </a:r>
            <a:r>
              <a:rPr lang="pl-PL" dirty="0" smtClean="0">
                <a:solidFill>
                  <a:schemeClr val="tx1"/>
                </a:solidFill>
              </a:rPr>
              <a:t>.</a:t>
            </a:r>
          </a:p>
          <a:p>
            <a:r>
              <a:rPr lang="pl-PL" b="1" dirty="0">
                <a:solidFill>
                  <a:schemeClr val="tx1"/>
                </a:solidFill>
              </a:rPr>
              <a:t>1875 r.</a:t>
            </a:r>
            <a:r>
              <a:rPr lang="pl-PL" dirty="0">
                <a:solidFill>
                  <a:schemeClr val="tx1"/>
                </a:solidFill>
              </a:rPr>
              <a:t> – pożar </a:t>
            </a:r>
            <a:r>
              <a:rPr lang="pl-PL" dirty="0" err="1">
                <a:solidFill>
                  <a:schemeClr val="tx1"/>
                </a:solidFill>
              </a:rPr>
              <a:t>Zułowa</a:t>
            </a:r>
            <a:r>
              <a:rPr lang="pl-PL" dirty="0">
                <a:solidFill>
                  <a:schemeClr val="tx1"/>
                </a:solidFill>
              </a:rPr>
              <a:t>. Piłsudscy przenieśli się do Wilna. Dwór w </a:t>
            </a:r>
            <a:r>
              <a:rPr lang="pl-PL" dirty="0" err="1">
                <a:solidFill>
                  <a:schemeClr val="tx1"/>
                </a:solidFill>
              </a:rPr>
              <a:t>Zułowie</a:t>
            </a:r>
            <a:r>
              <a:rPr lang="pl-PL" dirty="0">
                <a:solidFill>
                  <a:schemeClr val="tx1"/>
                </a:solidFill>
              </a:rPr>
              <a:t> spłonął ponownie w czasie działań wojennych w 1915 r., spalony przez żołnierzy niemieckich.</a:t>
            </a:r>
          </a:p>
        </p:txBody>
      </p:sp>
    </p:spTree>
    <p:extLst>
      <p:ext uri="{BB962C8B-B14F-4D97-AF65-F5344CB8AC3E}">
        <p14:creationId xmlns="" xmlns:p14="http://schemas.microsoft.com/office/powerpoint/2010/main" val="199661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6726" y="419499"/>
            <a:ext cx="5727032" cy="2696679"/>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92515" y="419499"/>
            <a:ext cx="5101389" cy="2648553"/>
          </a:xfrm>
          <a:prstGeom prst="rect">
            <a:avLst/>
          </a:prstGeom>
        </p:spPr>
      </p:pic>
      <p:pic>
        <p:nvPicPr>
          <p:cNvPr id="8" name="Obraz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41721" y="3116178"/>
            <a:ext cx="6701589" cy="3445293"/>
          </a:xfrm>
          <a:prstGeom prst="rect">
            <a:avLst/>
          </a:prstGeom>
        </p:spPr>
      </p:pic>
    </p:spTree>
    <p:extLst>
      <p:ext uri="{BB962C8B-B14F-4D97-AF65-F5344CB8AC3E}">
        <p14:creationId xmlns="" xmlns:p14="http://schemas.microsoft.com/office/powerpoint/2010/main" val="8839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312821"/>
            <a:ext cx="11502190" cy="6196263"/>
          </a:xfrm>
        </p:spPr>
        <p:txBody>
          <a:bodyPr>
            <a:normAutofit/>
          </a:bodyPr>
          <a:lstStyle/>
          <a:p>
            <a:r>
              <a:rPr lang="pl-PL" b="1" dirty="0">
                <a:solidFill>
                  <a:schemeClr val="tx1"/>
                </a:solidFill>
              </a:rPr>
              <a:t>11 I 1917 – </a:t>
            </a:r>
            <a:r>
              <a:rPr lang="pl-PL" dirty="0">
                <a:solidFill>
                  <a:schemeClr val="tx1"/>
                </a:solidFill>
              </a:rPr>
              <a:t>Piłsudski objął kierownictwo Komisji Wojskowej Tymczasowej Rady Stanu Królestwa Polskiego utworzonej 6 XII 1916 r. aktem 5 listopada cesarzy Niemiec i Austro-Węgier. W sprawie tworzenia wojska polskiego u boku państw centralnych Piłsudski żądał od okupantów daleko idących ustępstw, m.in. powołania rządu polskiego i przekazania mu władzy</a:t>
            </a:r>
            <a:r>
              <a:rPr lang="pl-PL" dirty="0" smtClean="0">
                <a:solidFill>
                  <a:schemeClr val="tx1"/>
                </a:solidFill>
              </a:rPr>
              <a:t>.</a:t>
            </a:r>
            <a:endParaRPr lang="pl-PL" dirty="0">
              <a:solidFill>
                <a:schemeClr val="tx1"/>
              </a:solidFill>
            </a:endParaRPr>
          </a:p>
          <a:p>
            <a:r>
              <a:rPr lang="pl-PL" b="1" dirty="0">
                <a:solidFill>
                  <a:schemeClr val="tx1"/>
                </a:solidFill>
              </a:rPr>
              <a:t>2 VII </a:t>
            </a:r>
            <a:r>
              <a:rPr lang="pl-PL" dirty="0">
                <a:solidFill>
                  <a:schemeClr val="tx1"/>
                </a:solidFill>
              </a:rPr>
              <a:t>- ustąpienie Piłsudskiego z Tymczasowej Rady Stanu</a:t>
            </a:r>
            <a:r>
              <a:rPr lang="pl-PL" dirty="0" smtClean="0">
                <a:solidFill>
                  <a:schemeClr val="tx1"/>
                </a:solidFill>
              </a:rPr>
              <a:t>.</a:t>
            </a:r>
            <a:endParaRPr lang="pl-PL" dirty="0">
              <a:solidFill>
                <a:schemeClr val="tx1"/>
              </a:solidFill>
            </a:endParaRPr>
          </a:p>
          <a:p>
            <a:r>
              <a:rPr lang="pl-PL" b="1" dirty="0">
                <a:solidFill>
                  <a:schemeClr val="tx1"/>
                </a:solidFill>
              </a:rPr>
              <a:t>9 VII –</a:t>
            </a:r>
            <a:r>
              <a:rPr lang="pl-PL" dirty="0">
                <a:solidFill>
                  <a:schemeClr val="tx1"/>
                </a:solidFill>
              </a:rPr>
              <a:t> kryzys przysięgowy – Legioniści I </a:t>
            </a:r>
            <a:r>
              <a:rPr lang="pl-PL" dirty="0" err="1">
                <a:solidFill>
                  <a:schemeClr val="tx1"/>
                </a:solidFill>
              </a:rPr>
              <a:t>i</a:t>
            </a:r>
            <a:r>
              <a:rPr lang="pl-PL" dirty="0">
                <a:solidFill>
                  <a:schemeClr val="tx1"/>
                </a:solidFill>
              </a:rPr>
              <a:t> III Brygady na rozkaz Piłsudskiego odmówili złożenia przysięgi na wierność cesarzom Austrii i Niemiec. 3300 Legionistów z Królestwa internowano w Beniaminowie, Łomży i Szczypiornie, 3500 z Galicji wcielono do armii austriackiej i wysłano na front włoski. Przysięgę złożyli Legioniści II Brygady (7,5 tys.), którzy jako Polski Korpus Posiłkowy zostali oddani do dyspozycji Austrii i wysłani na Bukowinę. Z zaprzysiężonych Królewiaków utworzono Polską Siłę Zbrojną (</a:t>
            </a:r>
            <a:r>
              <a:rPr lang="pl-PL" dirty="0" err="1">
                <a:solidFill>
                  <a:schemeClr val="tx1"/>
                </a:solidFill>
              </a:rPr>
              <a:t>Polnische</a:t>
            </a:r>
            <a:r>
              <a:rPr lang="pl-PL" dirty="0">
                <a:solidFill>
                  <a:schemeClr val="tx1"/>
                </a:solidFill>
              </a:rPr>
              <a:t> Wermacht</a:t>
            </a:r>
            <a:r>
              <a:rPr lang="pl-PL" dirty="0" smtClean="0">
                <a:solidFill>
                  <a:schemeClr val="tx1"/>
                </a:solidFill>
              </a:rPr>
              <a:t>).</a:t>
            </a:r>
            <a:endParaRPr lang="pl-PL" dirty="0">
              <a:solidFill>
                <a:schemeClr val="tx1"/>
              </a:solidFill>
            </a:endParaRPr>
          </a:p>
          <a:p>
            <a:r>
              <a:rPr lang="pl-PL" b="1" dirty="0">
                <a:solidFill>
                  <a:schemeClr val="tx1"/>
                </a:solidFill>
              </a:rPr>
              <a:t>13/14 VII </a:t>
            </a:r>
            <a:r>
              <a:rPr lang="pl-PL" dirty="0">
                <a:solidFill>
                  <a:schemeClr val="tx1"/>
                </a:solidFill>
              </a:rPr>
              <a:t>– aresztowania przywódców POW, m.in. Walerego Sławka, Wacława Jędrzejewicza, Stefana </a:t>
            </a:r>
            <a:r>
              <a:rPr lang="pl-PL" dirty="0" err="1">
                <a:solidFill>
                  <a:schemeClr val="tx1"/>
                </a:solidFill>
              </a:rPr>
              <a:t>Pomarańskiego</a:t>
            </a:r>
            <a:r>
              <a:rPr lang="pl-PL" dirty="0" smtClean="0">
                <a:solidFill>
                  <a:schemeClr val="tx1"/>
                </a:solidFill>
              </a:rPr>
              <a:t>.</a:t>
            </a:r>
          </a:p>
          <a:p>
            <a:r>
              <a:rPr lang="pl-PL" b="1" dirty="0">
                <a:solidFill>
                  <a:schemeClr val="tx1"/>
                </a:solidFill>
              </a:rPr>
              <a:t>21/22 VII – </a:t>
            </a:r>
            <a:r>
              <a:rPr lang="pl-PL" dirty="0">
                <a:solidFill>
                  <a:schemeClr val="tx1"/>
                </a:solidFill>
              </a:rPr>
              <a:t>aresztowanie przez Niemców Józefa Piłsudskiego i Kazimierza Sosnkowskiego. Piłsudski więziony w Gdańsku, </a:t>
            </a:r>
            <a:r>
              <a:rPr lang="pl-PL" dirty="0" err="1">
                <a:solidFill>
                  <a:schemeClr val="tx1"/>
                </a:solidFill>
              </a:rPr>
              <a:t>Spandu</a:t>
            </a:r>
            <a:r>
              <a:rPr lang="pl-PL" dirty="0">
                <a:solidFill>
                  <a:schemeClr val="tx1"/>
                </a:solidFill>
              </a:rPr>
              <a:t> od Berlinem, Wesel nad Renem i w twierdzy w Magdeburgu</a:t>
            </a:r>
            <a:r>
              <a:rPr lang="pl-PL" dirty="0" smtClean="0">
                <a:solidFill>
                  <a:schemeClr val="tx1"/>
                </a:solidFill>
              </a:rPr>
              <a:t>.</a:t>
            </a:r>
            <a:endParaRPr lang="pl-PL" dirty="0">
              <a:solidFill>
                <a:schemeClr val="tx1"/>
              </a:solidFill>
            </a:endParaRPr>
          </a:p>
          <a:p>
            <a:r>
              <a:rPr lang="pl-PL" b="1" dirty="0">
                <a:solidFill>
                  <a:schemeClr val="tx1"/>
                </a:solidFill>
              </a:rPr>
              <a:t>7 II 1918 </a:t>
            </a:r>
            <a:r>
              <a:rPr lang="pl-PL" dirty="0">
                <a:solidFill>
                  <a:schemeClr val="tx1"/>
                </a:solidFill>
              </a:rPr>
              <a:t>– w Warszawie Aleksandra Szczerbińska urodziła Piłsudskiemu córkę Wandę</a:t>
            </a:r>
            <a:r>
              <a:rPr lang="pl-PL" dirty="0" smtClean="0">
                <a:solidFill>
                  <a:schemeClr val="tx1"/>
                </a:solidFill>
              </a:rPr>
              <a:t>.</a:t>
            </a:r>
            <a:endParaRPr lang="pl-PL" dirty="0">
              <a:solidFill>
                <a:schemeClr val="tx1"/>
              </a:solidFill>
            </a:endParaRPr>
          </a:p>
        </p:txBody>
      </p:sp>
    </p:spTree>
    <p:extLst>
      <p:ext uri="{BB962C8B-B14F-4D97-AF65-F5344CB8AC3E}">
        <p14:creationId xmlns="" xmlns:p14="http://schemas.microsoft.com/office/powerpoint/2010/main" val="10847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1579" y="589546"/>
            <a:ext cx="10756231" cy="5506453"/>
          </a:xfrm>
        </p:spPr>
        <p:txBody>
          <a:bodyPr>
            <a:normAutofit lnSpcReduction="10000"/>
          </a:bodyPr>
          <a:lstStyle/>
          <a:p>
            <a:r>
              <a:rPr lang="pl-PL" sz="2400" b="1" dirty="0">
                <a:solidFill>
                  <a:schemeClr val="tx1"/>
                </a:solidFill>
              </a:rPr>
              <a:t>8 XI </a:t>
            </a:r>
            <a:r>
              <a:rPr lang="pl-PL" sz="2400" dirty="0">
                <a:solidFill>
                  <a:schemeClr val="tx1"/>
                </a:solidFill>
              </a:rPr>
              <a:t>- po wybuchu rewolucji w Berlinie rząd niemiecki zwolnił Piłsudskiego i Sosnkowskiego z więzienia w Magdeburgu. Przewieziono ich do Berlina i wysłano specjalnym pociągiem do Polski.</a:t>
            </a:r>
          </a:p>
          <a:p>
            <a:r>
              <a:rPr lang="pl-PL" sz="2400" b="1" dirty="0">
                <a:solidFill>
                  <a:schemeClr val="tx1"/>
                </a:solidFill>
              </a:rPr>
              <a:t>10 XI 1918 </a:t>
            </a:r>
            <a:r>
              <a:rPr lang="pl-PL" sz="2400" dirty="0">
                <a:solidFill>
                  <a:schemeClr val="tx1"/>
                </a:solidFill>
              </a:rPr>
              <a:t>(niedziela) godz. 19.00 - Piłsudski przybył na Dworzec Wiedeński w Warszawie.</a:t>
            </a:r>
          </a:p>
          <a:p>
            <a:r>
              <a:rPr lang="pl-PL" sz="2400" b="1" dirty="0">
                <a:solidFill>
                  <a:schemeClr val="tx1"/>
                </a:solidFill>
              </a:rPr>
              <a:t>11 XI </a:t>
            </a:r>
            <a:r>
              <a:rPr lang="pl-PL" sz="2400" dirty="0">
                <a:solidFill>
                  <a:schemeClr val="tx1"/>
                </a:solidFill>
              </a:rPr>
              <a:t>– Rada Regencyjna powierzyła Piłsudskiemu naczelną władzę nad wojskiem. Poddał się mu lubelski rząd Ignacego Daszyńskiego i inne lokalne ośrodki państwowości polskiej.</a:t>
            </a:r>
          </a:p>
          <a:p>
            <a:r>
              <a:rPr lang="pl-PL" sz="2400" b="1" dirty="0">
                <a:solidFill>
                  <a:schemeClr val="tx1"/>
                </a:solidFill>
              </a:rPr>
              <a:t>14 XI </a:t>
            </a:r>
            <a:r>
              <a:rPr lang="pl-PL" sz="2400" dirty="0">
                <a:solidFill>
                  <a:schemeClr val="tx1"/>
                </a:solidFill>
              </a:rPr>
              <a:t>– Rada Regencyjna przekazała Piłsudskiemu pełnię władzy, a następnie rozwiązała się. Piłsudski podjął rozmowy z Niemiecką Radą Żołnierską i zawarł umowę w sprawie ewakuacji wojsk niemieckich z Królestwa.</a:t>
            </a:r>
          </a:p>
          <a:p>
            <a:r>
              <a:rPr lang="pl-PL" sz="2400" b="1" dirty="0">
                <a:solidFill>
                  <a:schemeClr val="tx1"/>
                </a:solidFill>
              </a:rPr>
              <a:t>16 XI </a:t>
            </a:r>
            <a:r>
              <a:rPr lang="pl-PL" sz="2400" dirty="0">
                <a:solidFill>
                  <a:schemeClr val="tx1"/>
                </a:solidFill>
              </a:rPr>
              <a:t>– Józef Piłsudski wystosował do rządów mocarstw sprzymierzonych notę informującą o powstaniu państwa polskiego.</a:t>
            </a:r>
          </a:p>
          <a:p>
            <a:r>
              <a:rPr lang="pl-PL" sz="2400" b="1" dirty="0">
                <a:solidFill>
                  <a:schemeClr val="tx1"/>
                </a:solidFill>
              </a:rPr>
              <a:t>18 XI </a:t>
            </a:r>
            <a:r>
              <a:rPr lang="pl-PL" sz="2400" dirty="0">
                <a:solidFill>
                  <a:schemeClr val="tx1"/>
                </a:solidFill>
              </a:rPr>
              <a:t>– powołanie przez Piłsudskiego rządu Jędrzeja Moraczewskiego – pierwszego rządu centralnego Niepodległej Polski.</a:t>
            </a:r>
          </a:p>
          <a:p>
            <a:endParaRPr lang="pl-PL" dirty="0"/>
          </a:p>
        </p:txBody>
      </p:sp>
    </p:spTree>
    <p:extLst>
      <p:ext uri="{BB962C8B-B14F-4D97-AF65-F5344CB8AC3E}">
        <p14:creationId xmlns="" xmlns:p14="http://schemas.microsoft.com/office/powerpoint/2010/main" val="63298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469232"/>
            <a:ext cx="11309683" cy="5991726"/>
          </a:xfrm>
        </p:spPr>
        <p:txBody>
          <a:bodyPr>
            <a:normAutofit/>
          </a:bodyPr>
          <a:lstStyle/>
          <a:p>
            <a:r>
              <a:rPr lang="pl-PL" b="1" dirty="0">
                <a:solidFill>
                  <a:schemeClr val="tx1"/>
                </a:solidFill>
              </a:rPr>
              <a:t>22 XI – </a:t>
            </a:r>
            <a:r>
              <a:rPr lang="pl-PL" dirty="0">
                <a:solidFill>
                  <a:schemeClr val="tx1"/>
                </a:solidFill>
              </a:rPr>
              <a:t>na mocy dekretu rządu Piłsudski objął najwyższą władzę w państwie jako Tymczasowy Naczelnik Państwa, do czasu zwołania Sejmu Ustawodawczego. Realizacja najważniejszych zadań w zakresie budowania struktur państwa, tworzenie armii polskiej, wysłania wojsk na zagrożone odcinki walki o granice (Lwów i Galicja Wschodnia), porozumienie z Komitetem Narodowym Polskim (KNP) Romana Dmowskiego w Paryżu, aby Polska miała jedną reprezentację wobec państw sprzymierzonych</a:t>
            </a:r>
            <a:r>
              <a:rPr lang="pl-PL" dirty="0" smtClean="0">
                <a:solidFill>
                  <a:schemeClr val="tx1"/>
                </a:solidFill>
              </a:rPr>
              <a:t>.</a:t>
            </a:r>
            <a:endParaRPr lang="pl-PL" dirty="0">
              <a:solidFill>
                <a:schemeClr val="tx1"/>
              </a:solidFill>
            </a:endParaRPr>
          </a:p>
          <a:p>
            <a:r>
              <a:rPr lang="pl-PL" b="1" dirty="0">
                <a:solidFill>
                  <a:schemeClr val="tx1"/>
                </a:solidFill>
              </a:rPr>
              <a:t>5 I 1919 – </a:t>
            </a:r>
            <a:r>
              <a:rPr lang="pl-PL" dirty="0">
                <a:solidFill>
                  <a:schemeClr val="tx1"/>
                </a:solidFill>
              </a:rPr>
              <a:t>nieudany zamach stanu i próba przejęcia władzy ze strony endecji, zorganizowany przez Mariana Januszajtisa i ks. Eustachego Sapiehę</a:t>
            </a:r>
            <a:r>
              <a:rPr lang="pl-PL" dirty="0" smtClean="0">
                <a:solidFill>
                  <a:schemeClr val="tx1"/>
                </a:solidFill>
              </a:rPr>
              <a:t>.</a:t>
            </a:r>
            <a:endParaRPr lang="pl-PL" dirty="0">
              <a:solidFill>
                <a:schemeClr val="tx1"/>
              </a:solidFill>
            </a:endParaRPr>
          </a:p>
          <a:p>
            <a:r>
              <a:rPr lang="pl-PL" b="1" dirty="0">
                <a:solidFill>
                  <a:schemeClr val="tx1"/>
                </a:solidFill>
              </a:rPr>
              <a:t>20 II – </a:t>
            </a:r>
            <a:r>
              <a:rPr lang="pl-PL" dirty="0">
                <a:solidFill>
                  <a:schemeClr val="tx1"/>
                </a:solidFill>
              </a:rPr>
              <a:t>zwołany 10 lutego Sejm Ustawodawczy powierzył Józefowi Piłsudskiemu, na mocy „małej konstytucji” urząd Naczelnika Państwa, do czasu uchwalenia konstytucji</a:t>
            </a:r>
            <a:r>
              <a:rPr lang="pl-PL" dirty="0" smtClean="0">
                <a:solidFill>
                  <a:schemeClr val="tx1"/>
                </a:solidFill>
              </a:rPr>
              <a:t>.</a:t>
            </a:r>
            <a:endParaRPr lang="pl-PL" dirty="0">
              <a:solidFill>
                <a:schemeClr val="tx1"/>
              </a:solidFill>
            </a:endParaRPr>
          </a:p>
          <a:p>
            <a:r>
              <a:rPr lang="pl-PL" b="1" dirty="0">
                <a:solidFill>
                  <a:schemeClr val="tx1"/>
                </a:solidFill>
              </a:rPr>
              <a:t>19 IV </a:t>
            </a:r>
            <a:r>
              <a:rPr lang="pl-PL" dirty="0">
                <a:solidFill>
                  <a:schemeClr val="tx1"/>
                </a:solidFill>
              </a:rPr>
              <a:t>– wyprawa wileńska wojsk polskich pod wodzą Piłsudskiego. 21 IV przybycie Piłsudskiego do wyzwolonego od bolszewików Wilna</a:t>
            </a:r>
            <a:r>
              <a:rPr lang="pl-PL" dirty="0" smtClean="0">
                <a:solidFill>
                  <a:schemeClr val="tx1"/>
                </a:solidFill>
              </a:rPr>
              <a:t>.</a:t>
            </a:r>
            <a:endParaRPr lang="pl-PL" dirty="0">
              <a:solidFill>
                <a:schemeClr val="tx1"/>
              </a:solidFill>
            </a:endParaRPr>
          </a:p>
          <a:p>
            <a:r>
              <a:rPr lang="pl-PL" b="1" dirty="0">
                <a:solidFill>
                  <a:schemeClr val="tx1"/>
                </a:solidFill>
              </a:rPr>
              <a:t>14 V – 17 VII – </a:t>
            </a:r>
            <a:r>
              <a:rPr lang="pl-PL" dirty="0">
                <a:solidFill>
                  <a:schemeClr val="tx1"/>
                </a:solidFill>
              </a:rPr>
              <a:t>Piłsudski dowodził operacją wyzwolenia Małopolski Wschodniej spod władzy ukraińskiej. 17 VII wojska polskie dotarły do Zbrucza, zwycięsko kończąc wojnę z Ukrainą</a:t>
            </a:r>
            <a:r>
              <a:rPr lang="pl-PL" dirty="0" smtClean="0">
                <a:solidFill>
                  <a:schemeClr val="tx1"/>
                </a:solidFill>
              </a:rPr>
              <a:t>.</a:t>
            </a:r>
            <a:endParaRPr lang="pl-PL" dirty="0">
              <a:solidFill>
                <a:schemeClr val="tx1"/>
              </a:solidFill>
            </a:endParaRPr>
          </a:p>
          <a:p>
            <a:r>
              <a:rPr lang="pl-PL" b="1" dirty="0">
                <a:solidFill>
                  <a:schemeClr val="tx1"/>
                </a:solidFill>
              </a:rPr>
              <a:t>28 II 1920 – </a:t>
            </a:r>
            <a:r>
              <a:rPr lang="pl-PL" dirty="0">
                <a:solidFill>
                  <a:schemeClr val="tx1"/>
                </a:solidFill>
              </a:rPr>
              <a:t>narodziny drugiej córki Piłsudskiego – Jadwigi.</a:t>
            </a:r>
          </a:p>
        </p:txBody>
      </p:sp>
    </p:spTree>
    <p:extLst>
      <p:ext uri="{BB962C8B-B14F-4D97-AF65-F5344CB8AC3E}">
        <p14:creationId xmlns="" xmlns:p14="http://schemas.microsoft.com/office/powerpoint/2010/main" val="18059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137483" y="421105"/>
            <a:ext cx="6518189" cy="3264819"/>
          </a:xfrm>
        </p:spPr>
      </p:pic>
      <p:pic>
        <p:nvPicPr>
          <p:cNvPr id="8" name="Obraz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0495" y="457199"/>
            <a:ext cx="4382137" cy="5981450"/>
          </a:xfrm>
          <a:prstGeom prst="rect">
            <a:avLst/>
          </a:prstGeom>
        </p:spPr>
      </p:pic>
      <p:pic>
        <p:nvPicPr>
          <p:cNvPr id="9" name="Obraz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37483" y="3633537"/>
            <a:ext cx="6497053" cy="2805112"/>
          </a:xfrm>
          <a:prstGeom prst="rect">
            <a:avLst/>
          </a:prstGeom>
        </p:spPr>
      </p:pic>
    </p:spTree>
    <p:extLst>
      <p:ext uri="{BB962C8B-B14F-4D97-AF65-F5344CB8AC3E}">
        <p14:creationId xmlns="" xmlns:p14="http://schemas.microsoft.com/office/powerpoint/2010/main" val="32601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48551" y="972553"/>
            <a:ext cx="5194259" cy="3895694"/>
          </a:xfr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76837" y="2390522"/>
            <a:ext cx="3064795" cy="4144619"/>
          </a:xfrm>
          <a:prstGeom prst="rect">
            <a:avLst/>
          </a:prstGeom>
        </p:spPr>
      </p:pic>
      <p:pic>
        <p:nvPicPr>
          <p:cNvPr id="7" name="Obraz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71299" y="346509"/>
            <a:ext cx="4231679" cy="2962175"/>
          </a:xfrm>
          <a:prstGeom prst="rect">
            <a:avLst/>
          </a:prstGeom>
        </p:spPr>
      </p:pic>
    </p:spTree>
    <p:extLst>
      <p:ext uri="{BB962C8B-B14F-4D97-AF65-F5344CB8AC3E}">
        <p14:creationId xmlns="" xmlns:p14="http://schemas.microsoft.com/office/powerpoint/2010/main" val="293448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85011"/>
            <a:ext cx="11490157" cy="6124073"/>
          </a:xfrm>
        </p:spPr>
        <p:txBody>
          <a:bodyPr>
            <a:normAutofit lnSpcReduction="10000"/>
          </a:bodyPr>
          <a:lstStyle/>
          <a:p>
            <a:r>
              <a:rPr lang="pl-PL" b="1" dirty="0">
                <a:solidFill>
                  <a:schemeClr val="tx1"/>
                </a:solidFill>
              </a:rPr>
              <a:t>19 III </a:t>
            </a:r>
            <a:r>
              <a:rPr lang="pl-PL" dirty="0">
                <a:solidFill>
                  <a:schemeClr val="tx1"/>
                </a:solidFill>
              </a:rPr>
              <a:t>– przyjęcie najwyższej godności wojskowej - Pierwszego Marszałka Polski. Buławę marszałkowską wręczono Piłsudskiemu 14 XI 1920 r</a:t>
            </a:r>
            <a:r>
              <a:rPr lang="pl-PL" dirty="0" smtClean="0">
                <a:solidFill>
                  <a:schemeClr val="tx1"/>
                </a:solidFill>
              </a:rPr>
              <a:t>.</a:t>
            </a:r>
            <a:endParaRPr lang="pl-PL" dirty="0">
              <a:solidFill>
                <a:schemeClr val="tx1"/>
              </a:solidFill>
            </a:endParaRPr>
          </a:p>
          <a:p>
            <a:r>
              <a:rPr lang="pl-PL" b="1" dirty="0">
                <a:solidFill>
                  <a:schemeClr val="tx1"/>
                </a:solidFill>
              </a:rPr>
              <a:t>21 IV </a:t>
            </a:r>
            <a:r>
              <a:rPr lang="pl-PL" dirty="0">
                <a:solidFill>
                  <a:schemeClr val="tx1"/>
                </a:solidFill>
              </a:rPr>
              <a:t>– umowa polityczna, a 24 IV konwencja wojskowa Piłsudskiego z Semenem Petlurą atamanem ukraińskim</a:t>
            </a:r>
            <a:r>
              <a:rPr lang="pl-PL" dirty="0" smtClean="0">
                <a:solidFill>
                  <a:schemeClr val="tx1"/>
                </a:solidFill>
              </a:rPr>
              <a:t>.</a:t>
            </a:r>
            <a:endParaRPr lang="pl-PL" dirty="0">
              <a:solidFill>
                <a:schemeClr val="tx1"/>
              </a:solidFill>
            </a:endParaRPr>
          </a:p>
          <a:p>
            <a:r>
              <a:rPr lang="pl-PL" b="1" dirty="0">
                <a:solidFill>
                  <a:schemeClr val="tx1"/>
                </a:solidFill>
              </a:rPr>
              <a:t>25 IV – </a:t>
            </a:r>
            <a:r>
              <a:rPr lang="pl-PL" dirty="0">
                <a:solidFill>
                  <a:schemeClr val="tx1"/>
                </a:solidFill>
              </a:rPr>
              <a:t>początek operacji kijowskiej wojsk polskich. 7 maja zajęcie Kijowa</a:t>
            </a:r>
            <a:r>
              <a:rPr lang="pl-PL" dirty="0" smtClean="0">
                <a:solidFill>
                  <a:schemeClr val="tx1"/>
                </a:solidFill>
              </a:rPr>
              <a:t>.</a:t>
            </a:r>
            <a:endParaRPr lang="pl-PL" dirty="0">
              <a:solidFill>
                <a:schemeClr val="tx1"/>
              </a:solidFill>
            </a:endParaRPr>
          </a:p>
          <a:p>
            <a:r>
              <a:rPr lang="pl-PL" b="1" dirty="0">
                <a:solidFill>
                  <a:schemeClr val="tx1"/>
                </a:solidFill>
              </a:rPr>
              <a:t>5 VI – </a:t>
            </a:r>
            <a:r>
              <a:rPr lang="pl-PL" dirty="0">
                <a:solidFill>
                  <a:schemeClr val="tx1"/>
                </a:solidFill>
              </a:rPr>
              <a:t>przerwanie frontu polskiego na Południu przez I Armię Konną Siemiona Budionnego</a:t>
            </a:r>
            <a:r>
              <a:rPr lang="pl-PL" dirty="0" smtClean="0">
                <a:solidFill>
                  <a:schemeClr val="tx1"/>
                </a:solidFill>
              </a:rPr>
              <a:t>.</a:t>
            </a:r>
            <a:endParaRPr lang="pl-PL" dirty="0">
              <a:solidFill>
                <a:schemeClr val="tx1"/>
              </a:solidFill>
            </a:endParaRPr>
          </a:p>
          <a:p>
            <a:r>
              <a:rPr lang="pl-PL" b="1" dirty="0">
                <a:solidFill>
                  <a:schemeClr val="tx1"/>
                </a:solidFill>
              </a:rPr>
              <a:t>4 VII – </a:t>
            </a:r>
            <a:r>
              <a:rPr lang="pl-PL" dirty="0">
                <a:solidFill>
                  <a:schemeClr val="tx1"/>
                </a:solidFill>
              </a:rPr>
              <a:t>wielka ofensywa Michała Tuchaczewskiego na Północny. Odwrót wojsk polskich na całym froncie</a:t>
            </a:r>
            <a:r>
              <a:rPr lang="pl-PL" dirty="0" smtClean="0">
                <a:solidFill>
                  <a:schemeClr val="tx1"/>
                </a:solidFill>
              </a:rPr>
              <a:t>.</a:t>
            </a:r>
            <a:endParaRPr lang="pl-PL" dirty="0">
              <a:solidFill>
                <a:schemeClr val="tx1"/>
              </a:solidFill>
            </a:endParaRPr>
          </a:p>
          <a:p>
            <a:r>
              <a:rPr lang="pl-PL" b="1" dirty="0">
                <a:solidFill>
                  <a:schemeClr val="tx1"/>
                </a:solidFill>
              </a:rPr>
              <a:t>1 VII – </a:t>
            </a:r>
            <a:r>
              <a:rPr lang="pl-PL" dirty="0">
                <a:solidFill>
                  <a:schemeClr val="tx1"/>
                </a:solidFill>
              </a:rPr>
              <a:t>powołanie przez Sejm Rady Obrony Państwa pod przewodnictwem Józefa Piłsudskiego jako Naczelnika Państwa, która zastąpiła Sejm w obliczu zagrożenia kraju</a:t>
            </a:r>
            <a:r>
              <a:rPr lang="pl-PL" dirty="0" smtClean="0">
                <a:solidFill>
                  <a:schemeClr val="tx1"/>
                </a:solidFill>
              </a:rPr>
              <a:t>.</a:t>
            </a:r>
          </a:p>
          <a:p>
            <a:r>
              <a:rPr lang="pl-PL" b="1" dirty="0">
                <a:solidFill>
                  <a:schemeClr val="tx1"/>
                </a:solidFill>
              </a:rPr>
              <a:t>5 – 6 VIII – </a:t>
            </a:r>
            <a:r>
              <a:rPr lang="pl-PL" dirty="0">
                <a:solidFill>
                  <a:schemeClr val="tx1"/>
                </a:solidFill>
              </a:rPr>
              <a:t>opracowanie przez Piłsudskiego koncepcji bitwy warszawskiej i uderzenia znad Wieprza na tyły armii bolszewickich</a:t>
            </a:r>
            <a:r>
              <a:rPr lang="pl-PL" dirty="0" smtClean="0">
                <a:solidFill>
                  <a:schemeClr val="tx1"/>
                </a:solidFill>
              </a:rPr>
              <a:t>.</a:t>
            </a:r>
            <a:endParaRPr lang="pl-PL" dirty="0">
              <a:solidFill>
                <a:schemeClr val="tx1"/>
              </a:solidFill>
            </a:endParaRPr>
          </a:p>
          <a:p>
            <a:r>
              <a:rPr lang="pl-PL" b="1" dirty="0">
                <a:solidFill>
                  <a:schemeClr val="tx1"/>
                </a:solidFill>
              </a:rPr>
              <a:t>13 – 16 VIII – </a:t>
            </a:r>
            <a:r>
              <a:rPr lang="pl-PL" dirty="0">
                <a:solidFill>
                  <a:schemeClr val="tx1"/>
                </a:solidFill>
              </a:rPr>
              <a:t>bój na przedmieściu Warszawy frontu gen. Józefa Hallera oraz 5 Armii gen. Władysława Sikorskiego nad Wkrą</a:t>
            </a:r>
            <a:r>
              <a:rPr lang="pl-PL" dirty="0" smtClean="0">
                <a:solidFill>
                  <a:schemeClr val="tx1"/>
                </a:solidFill>
              </a:rPr>
              <a:t>.</a:t>
            </a:r>
            <a:endParaRPr lang="pl-PL" dirty="0">
              <a:solidFill>
                <a:schemeClr val="tx1"/>
              </a:solidFill>
            </a:endParaRPr>
          </a:p>
          <a:p>
            <a:r>
              <a:rPr lang="pl-PL" b="1" dirty="0">
                <a:solidFill>
                  <a:schemeClr val="tx1"/>
                </a:solidFill>
              </a:rPr>
              <a:t>16 VIII – </a:t>
            </a:r>
            <a:r>
              <a:rPr lang="pl-PL" dirty="0">
                <a:solidFill>
                  <a:schemeClr val="tx1"/>
                </a:solidFill>
              </a:rPr>
              <a:t>rozpoczęcie kontrofensywy znad Wieprza. Napoleoński manewr wojsk Piłsudskiego i rozbicie armii sowieckich. Operacja przeszła do historii jako „cud nad Wisłą” – jeden z największych triumfów w dziejach oręża polskiego i 18. decydująca bitwa w dziejach świata.</a:t>
            </a:r>
          </a:p>
        </p:txBody>
      </p:sp>
    </p:spTree>
    <p:extLst>
      <p:ext uri="{BB962C8B-B14F-4D97-AF65-F5344CB8AC3E}">
        <p14:creationId xmlns="" xmlns:p14="http://schemas.microsoft.com/office/powerpoint/2010/main" val="416373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3454" y="541421"/>
            <a:ext cx="10462418" cy="5554578"/>
          </a:xfrm>
        </p:spPr>
        <p:txBody>
          <a:bodyPr>
            <a:normAutofit/>
          </a:bodyPr>
          <a:lstStyle/>
          <a:p>
            <a:r>
              <a:rPr lang="pl-PL" sz="2400" b="1" dirty="0">
                <a:solidFill>
                  <a:schemeClr val="tx1"/>
                </a:solidFill>
              </a:rPr>
              <a:t>20 – 26 IX </a:t>
            </a:r>
            <a:r>
              <a:rPr lang="pl-PL" sz="2400" dirty="0">
                <a:solidFill>
                  <a:schemeClr val="tx1"/>
                </a:solidFill>
              </a:rPr>
              <a:t>– zwycięstwo wojsk Piłsudskiego w bitwie nad Niemnem – rozbicie armii sowieckich i zmuszenie bolszewickiej Rosji do rokowań pokojowych</a:t>
            </a:r>
            <a:r>
              <a:rPr lang="pl-PL" sz="2400" dirty="0" smtClean="0">
                <a:solidFill>
                  <a:schemeClr val="tx1"/>
                </a:solidFill>
              </a:rPr>
              <a:t>.</a:t>
            </a:r>
            <a:endParaRPr lang="pl-PL" sz="2400" dirty="0">
              <a:solidFill>
                <a:schemeClr val="tx1"/>
              </a:solidFill>
            </a:endParaRPr>
          </a:p>
          <a:p>
            <a:r>
              <a:rPr lang="pl-PL" sz="2400" b="1" dirty="0">
                <a:solidFill>
                  <a:schemeClr val="tx1"/>
                </a:solidFill>
              </a:rPr>
              <a:t>8 X </a:t>
            </a:r>
            <a:r>
              <a:rPr lang="pl-PL" sz="2400" dirty="0">
                <a:solidFill>
                  <a:schemeClr val="tx1"/>
                </a:solidFill>
              </a:rPr>
              <a:t>– gen. Lucjan Żeligowski z inspiracji Piłsudskiego zajmuje Wilno. Utworzenie tzw. Litwy Środkowej</a:t>
            </a:r>
            <a:r>
              <a:rPr lang="pl-PL" sz="2400" dirty="0" smtClean="0">
                <a:solidFill>
                  <a:schemeClr val="tx1"/>
                </a:solidFill>
              </a:rPr>
              <a:t>.</a:t>
            </a:r>
            <a:endParaRPr lang="pl-PL" sz="2400" dirty="0">
              <a:solidFill>
                <a:schemeClr val="tx1"/>
              </a:solidFill>
            </a:endParaRPr>
          </a:p>
          <a:p>
            <a:r>
              <a:rPr lang="pl-PL" sz="2400" b="1" dirty="0">
                <a:solidFill>
                  <a:schemeClr val="tx1"/>
                </a:solidFill>
              </a:rPr>
              <a:t>1 – 6 II 1921 </a:t>
            </a:r>
            <a:r>
              <a:rPr lang="pl-PL" sz="2400" dirty="0">
                <a:solidFill>
                  <a:schemeClr val="tx1"/>
                </a:solidFill>
              </a:rPr>
              <a:t>– wizyta Piłsudskiego we Francji, w celu przygotowania układu politycznego i umowy wojskowej</a:t>
            </a:r>
            <a:r>
              <a:rPr lang="pl-PL" sz="2400" dirty="0" smtClean="0">
                <a:solidFill>
                  <a:schemeClr val="tx1"/>
                </a:solidFill>
              </a:rPr>
              <a:t>.</a:t>
            </a:r>
            <a:endParaRPr lang="pl-PL" sz="2400" dirty="0">
              <a:solidFill>
                <a:schemeClr val="tx1"/>
              </a:solidFill>
            </a:endParaRPr>
          </a:p>
          <a:p>
            <a:r>
              <a:rPr lang="pl-PL" sz="2400" b="1" dirty="0">
                <a:solidFill>
                  <a:schemeClr val="tx1"/>
                </a:solidFill>
              </a:rPr>
              <a:t>3 III </a:t>
            </a:r>
            <a:r>
              <a:rPr lang="pl-PL" sz="2400" dirty="0">
                <a:solidFill>
                  <a:schemeClr val="tx1"/>
                </a:solidFill>
              </a:rPr>
              <a:t>– podpisanie z inicjatywy Piłsudskiego konwencji o przymierzu obronnym z Rumunią</a:t>
            </a:r>
            <a:r>
              <a:rPr lang="pl-PL" sz="2400" dirty="0" smtClean="0">
                <a:solidFill>
                  <a:schemeClr val="tx1"/>
                </a:solidFill>
              </a:rPr>
              <a:t>.</a:t>
            </a:r>
            <a:endParaRPr lang="pl-PL" sz="2400" dirty="0">
              <a:solidFill>
                <a:schemeClr val="tx1"/>
              </a:solidFill>
            </a:endParaRPr>
          </a:p>
          <a:p>
            <a:r>
              <a:rPr lang="pl-PL" sz="2400" b="1" dirty="0">
                <a:solidFill>
                  <a:schemeClr val="tx1"/>
                </a:solidFill>
              </a:rPr>
              <a:t>17 III </a:t>
            </a:r>
            <a:r>
              <a:rPr lang="pl-PL" sz="2400" dirty="0">
                <a:solidFill>
                  <a:schemeClr val="tx1"/>
                </a:solidFill>
              </a:rPr>
              <a:t>– uchwalenie konstytucji tzw. marcowej, która m.in. ograniczała władzę przyszłego Prezydenta RP (opozycja obawiała się, że zostanie nim Piłsudski</a:t>
            </a:r>
            <a:r>
              <a:rPr lang="pl-PL" sz="2400" dirty="0" smtClean="0">
                <a:solidFill>
                  <a:schemeClr val="tx1"/>
                </a:solidFill>
              </a:rPr>
              <a:t>).</a:t>
            </a:r>
            <a:endParaRPr lang="pl-PL" sz="2400" dirty="0">
              <a:solidFill>
                <a:schemeClr val="tx1"/>
              </a:solidFill>
            </a:endParaRPr>
          </a:p>
          <a:p>
            <a:r>
              <a:rPr lang="pl-PL" sz="2400" b="1" dirty="0">
                <a:solidFill>
                  <a:schemeClr val="tx1"/>
                </a:solidFill>
              </a:rPr>
              <a:t>18 III </a:t>
            </a:r>
            <a:r>
              <a:rPr lang="pl-PL" sz="2400" dirty="0">
                <a:solidFill>
                  <a:schemeClr val="tx1"/>
                </a:solidFill>
              </a:rPr>
              <a:t>– podpisanie w Rydze traktatu pokojowego między Polską a Rosją kończącego wojnę. Zarazem fiasko realizacji koncepcji federalistycznej Józefa Piłsudskiego.</a:t>
            </a:r>
          </a:p>
        </p:txBody>
      </p:sp>
    </p:spTree>
    <p:extLst>
      <p:ext uri="{BB962C8B-B14F-4D97-AF65-F5344CB8AC3E}">
        <p14:creationId xmlns="" xmlns:p14="http://schemas.microsoft.com/office/powerpoint/2010/main" val="387251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3454" y="276728"/>
            <a:ext cx="5531469" cy="6172199"/>
          </a:xfr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42833" y="1142999"/>
            <a:ext cx="5709903" cy="4211053"/>
          </a:xfrm>
          <a:prstGeom prst="rect">
            <a:avLst/>
          </a:prstGeom>
        </p:spPr>
      </p:pic>
    </p:spTree>
    <p:extLst>
      <p:ext uri="{BB962C8B-B14F-4D97-AF65-F5344CB8AC3E}">
        <p14:creationId xmlns="" xmlns:p14="http://schemas.microsoft.com/office/powerpoint/2010/main" val="71099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469232"/>
            <a:ext cx="11670631" cy="5943600"/>
          </a:xfrm>
        </p:spPr>
        <p:txBody>
          <a:bodyPr>
            <a:normAutofit/>
          </a:bodyPr>
          <a:lstStyle/>
          <a:p>
            <a:r>
              <a:rPr lang="pl-PL" sz="2400" b="1" dirty="0">
                <a:solidFill>
                  <a:schemeClr val="tx1"/>
                </a:solidFill>
              </a:rPr>
              <a:t>28 IV </a:t>
            </a:r>
            <a:r>
              <a:rPr lang="pl-PL" sz="2400" dirty="0">
                <a:solidFill>
                  <a:schemeClr val="tx1"/>
                </a:solidFill>
              </a:rPr>
              <a:t>– nadanie Piłsudskiemu tytuł doktora honoris causa z dziedziny prawa przez Uniwersytet Jagielloński. Ponadto 2 V Uniwersytet Warszawski przyznał tytuł z medycyny, a we wrześniu również Uniwersytet Stefana Batorego w Wilnie</a:t>
            </a:r>
            <a:r>
              <a:rPr lang="pl-PL" sz="2400" dirty="0" smtClean="0">
                <a:solidFill>
                  <a:schemeClr val="tx1"/>
                </a:solidFill>
              </a:rPr>
              <a:t>.</a:t>
            </a:r>
            <a:endParaRPr lang="pl-PL" sz="2400" dirty="0">
              <a:solidFill>
                <a:schemeClr val="tx1"/>
              </a:solidFill>
            </a:endParaRPr>
          </a:p>
          <a:p>
            <a:r>
              <a:rPr lang="pl-PL" sz="2400" b="1" dirty="0">
                <a:solidFill>
                  <a:schemeClr val="tx1"/>
                </a:solidFill>
              </a:rPr>
              <a:t>5 V – </a:t>
            </a:r>
            <a:r>
              <a:rPr lang="pl-PL" sz="2400" dirty="0">
                <a:solidFill>
                  <a:schemeClr val="tx1"/>
                </a:solidFill>
              </a:rPr>
              <a:t>udział w zorganizowanej w Warszawie uroczystości z okazji 100 rocznicy śmierci Napoleona</a:t>
            </a:r>
            <a:r>
              <a:rPr lang="pl-PL" sz="2400" dirty="0" smtClean="0">
                <a:solidFill>
                  <a:schemeClr val="tx1"/>
                </a:solidFill>
              </a:rPr>
              <a:t>.</a:t>
            </a:r>
            <a:endParaRPr lang="pl-PL" sz="2400" dirty="0">
              <a:solidFill>
                <a:schemeClr val="tx1"/>
              </a:solidFill>
            </a:endParaRPr>
          </a:p>
          <a:p>
            <a:r>
              <a:rPr lang="pl-PL" sz="2400" b="1" dirty="0">
                <a:solidFill>
                  <a:schemeClr val="tx1"/>
                </a:solidFill>
              </a:rPr>
              <a:t>17 VIII </a:t>
            </a:r>
            <a:r>
              <a:rPr lang="pl-PL" sz="2400" dirty="0">
                <a:solidFill>
                  <a:schemeClr val="tx1"/>
                </a:solidFill>
              </a:rPr>
              <a:t>– zgon w Krakowie pierwszej żony Marii</a:t>
            </a:r>
            <a:r>
              <a:rPr lang="pl-PL" sz="2400" dirty="0" smtClean="0">
                <a:solidFill>
                  <a:schemeClr val="tx1"/>
                </a:solidFill>
              </a:rPr>
              <a:t>.</a:t>
            </a:r>
            <a:endParaRPr lang="pl-PL" sz="2400" dirty="0">
              <a:solidFill>
                <a:schemeClr val="tx1"/>
              </a:solidFill>
            </a:endParaRPr>
          </a:p>
          <a:p>
            <a:r>
              <a:rPr lang="pl-PL" sz="2400" b="1" dirty="0">
                <a:solidFill>
                  <a:schemeClr val="tx1"/>
                </a:solidFill>
              </a:rPr>
              <a:t>25 IX </a:t>
            </a:r>
            <a:r>
              <a:rPr lang="pl-PL" sz="2400" dirty="0">
                <a:solidFill>
                  <a:schemeClr val="tx1"/>
                </a:solidFill>
              </a:rPr>
              <a:t>– działacz Ukraińskiej Wojskowej Organizacji Stefan </a:t>
            </a:r>
            <a:r>
              <a:rPr lang="pl-PL" sz="2400" dirty="0" err="1">
                <a:solidFill>
                  <a:schemeClr val="tx1"/>
                </a:solidFill>
              </a:rPr>
              <a:t>Fedak</a:t>
            </a:r>
            <a:r>
              <a:rPr lang="pl-PL" sz="2400" dirty="0">
                <a:solidFill>
                  <a:schemeClr val="tx1"/>
                </a:solidFill>
              </a:rPr>
              <a:t> dokonał we Lwowie nieudanego zamachu na życie Józefa Piłsudskiego, za co został skazany na 6 lat więzienia</a:t>
            </a:r>
            <a:r>
              <a:rPr lang="pl-PL" sz="2400" dirty="0" smtClean="0">
                <a:solidFill>
                  <a:schemeClr val="tx1"/>
                </a:solidFill>
              </a:rPr>
              <a:t>.</a:t>
            </a:r>
            <a:endParaRPr lang="pl-PL" sz="2400" dirty="0">
              <a:solidFill>
                <a:schemeClr val="tx1"/>
              </a:solidFill>
            </a:endParaRPr>
          </a:p>
          <a:p>
            <a:r>
              <a:rPr lang="pl-PL" sz="2400" b="1" dirty="0">
                <a:solidFill>
                  <a:schemeClr val="tx1"/>
                </a:solidFill>
              </a:rPr>
              <a:t>25 X– </a:t>
            </a:r>
            <a:r>
              <a:rPr lang="pl-PL" sz="2400" dirty="0">
                <a:solidFill>
                  <a:schemeClr val="tx1"/>
                </a:solidFill>
              </a:rPr>
              <a:t>ślub z Aleksandrą Szczerbińska</a:t>
            </a:r>
            <a:r>
              <a:rPr lang="pl-PL" sz="2400" dirty="0" smtClean="0">
                <a:solidFill>
                  <a:schemeClr val="tx1"/>
                </a:solidFill>
              </a:rPr>
              <a:t>.</a:t>
            </a:r>
            <a:endParaRPr lang="pl-PL" sz="2400" dirty="0">
              <a:solidFill>
                <a:schemeClr val="tx1"/>
              </a:solidFill>
            </a:endParaRPr>
          </a:p>
          <a:p>
            <a:r>
              <a:rPr lang="pl-PL" sz="2400" b="1" dirty="0">
                <a:solidFill>
                  <a:schemeClr val="tx1"/>
                </a:solidFill>
              </a:rPr>
              <a:t>12 – </a:t>
            </a:r>
            <a:r>
              <a:rPr lang="pl-PL" sz="2400" dirty="0">
                <a:solidFill>
                  <a:schemeClr val="tx1"/>
                </a:solidFill>
              </a:rPr>
              <a:t>15 IX 1922 – wizyta w Rumunii na zaproszenie króla Ferdynanda</a:t>
            </a:r>
            <a:r>
              <a:rPr lang="pl-PL" sz="2400" dirty="0" smtClean="0">
                <a:solidFill>
                  <a:schemeClr val="tx1"/>
                </a:solidFill>
              </a:rPr>
              <a:t>.</a:t>
            </a:r>
            <a:endParaRPr lang="pl-PL" sz="2400" dirty="0">
              <a:solidFill>
                <a:schemeClr val="tx1"/>
              </a:solidFill>
            </a:endParaRPr>
          </a:p>
          <a:p>
            <a:r>
              <a:rPr lang="pl-PL" sz="2400" b="1" dirty="0">
                <a:solidFill>
                  <a:schemeClr val="tx1"/>
                </a:solidFill>
              </a:rPr>
              <a:t>4 XII </a:t>
            </a:r>
            <a:r>
              <a:rPr lang="pl-PL" sz="2400" dirty="0">
                <a:solidFill>
                  <a:schemeClr val="tx1"/>
                </a:solidFill>
              </a:rPr>
              <a:t>– odmowa kandydowania na urząd prezydenta RP</a:t>
            </a:r>
            <a:r>
              <a:rPr lang="pl-PL" sz="2400" dirty="0" smtClean="0">
                <a:solidFill>
                  <a:schemeClr val="tx1"/>
                </a:solidFill>
              </a:rPr>
              <a:t>.</a:t>
            </a:r>
            <a:endParaRPr lang="pl-PL" sz="2400" dirty="0">
              <a:solidFill>
                <a:schemeClr val="tx1"/>
              </a:solidFill>
            </a:endParaRPr>
          </a:p>
          <a:p>
            <a:r>
              <a:rPr lang="pl-PL" sz="2400" b="1" dirty="0">
                <a:solidFill>
                  <a:schemeClr val="tx1"/>
                </a:solidFill>
              </a:rPr>
              <a:t>14 XII </a:t>
            </a:r>
            <a:r>
              <a:rPr lang="pl-PL" sz="2400" dirty="0">
                <a:solidFill>
                  <a:schemeClr val="tx1"/>
                </a:solidFill>
              </a:rPr>
              <a:t>– złożenie urzędu Naczelnika Państwa na ręce, wybranego 9 XII prezydenta Gabriela Narutowicza.</a:t>
            </a:r>
          </a:p>
        </p:txBody>
      </p:sp>
    </p:spTree>
    <p:extLst>
      <p:ext uri="{BB962C8B-B14F-4D97-AF65-F5344CB8AC3E}">
        <p14:creationId xmlns="" xmlns:p14="http://schemas.microsoft.com/office/powerpoint/2010/main" val="6304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96703" y="1037606"/>
            <a:ext cx="6835065" cy="4608848"/>
          </a:xfrm>
        </p:spPr>
      </p:pic>
      <p:pic>
        <p:nvPicPr>
          <p:cNvPr id="7" name="Obraz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04268" y="705349"/>
            <a:ext cx="3085097" cy="5273363"/>
          </a:xfrm>
          <a:prstGeom prst="rect">
            <a:avLst/>
          </a:prstGeom>
        </p:spPr>
      </p:pic>
    </p:spTree>
    <p:extLst>
      <p:ext uri="{BB962C8B-B14F-4D97-AF65-F5344CB8AC3E}">
        <p14:creationId xmlns="" xmlns:p14="http://schemas.microsoft.com/office/powerpoint/2010/main" val="2101106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2979" y="409074"/>
            <a:ext cx="11369841" cy="6112042"/>
          </a:xfrm>
        </p:spPr>
        <p:txBody>
          <a:bodyPr>
            <a:normAutofit fontScale="92500" lnSpcReduction="10000"/>
          </a:bodyPr>
          <a:lstStyle/>
          <a:p>
            <a:r>
              <a:rPr lang="pl-PL" b="1" dirty="0">
                <a:solidFill>
                  <a:schemeClr val="tx1"/>
                </a:solidFill>
              </a:rPr>
              <a:t>16 XII </a:t>
            </a:r>
            <a:r>
              <a:rPr lang="pl-PL" dirty="0">
                <a:solidFill>
                  <a:schemeClr val="tx1"/>
                </a:solidFill>
              </a:rPr>
              <a:t>– zamordowanie prezydenta Narutowicza przez związanego z endecją, Eligiusza Niewiadomskiego. Wprowadzono stan wyjątkowy, a Piłsudski objął stanowisko szefa Sztabu Generalnego</a:t>
            </a:r>
            <a:r>
              <a:rPr lang="pl-PL" dirty="0" smtClean="0">
                <a:solidFill>
                  <a:schemeClr val="tx1"/>
                </a:solidFill>
              </a:rPr>
              <a:t>.</a:t>
            </a:r>
            <a:endParaRPr lang="pl-PL" dirty="0">
              <a:solidFill>
                <a:schemeClr val="tx1"/>
              </a:solidFill>
            </a:endParaRPr>
          </a:p>
          <a:p>
            <a:r>
              <a:rPr lang="pl-PL" b="1" dirty="0">
                <a:solidFill>
                  <a:schemeClr val="tx1"/>
                </a:solidFill>
              </a:rPr>
              <a:t>14 IV 1923 – </a:t>
            </a:r>
            <a:r>
              <a:rPr lang="pl-PL" dirty="0">
                <a:solidFill>
                  <a:schemeClr val="tx1"/>
                </a:solidFill>
              </a:rPr>
              <a:t>Piłsudski otrzymał Krzyż Wielki Orderu „Virtuti Militari”, nadany przez prezydenta, na wniosek ministra spraw wojskowych i kapitułę orderu</a:t>
            </a:r>
            <a:r>
              <a:rPr lang="pl-PL" dirty="0" smtClean="0">
                <a:solidFill>
                  <a:schemeClr val="tx1"/>
                </a:solidFill>
              </a:rPr>
              <a:t>.</a:t>
            </a:r>
            <a:endParaRPr lang="pl-PL" dirty="0">
              <a:solidFill>
                <a:schemeClr val="tx1"/>
              </a:solidFill>
            </a:endParaRPr>
          </a:p>
          <a:p>
            <a:r>
              <a:rPr lang="pl-PL" b="1" dirty="0">
                <a:solidFill>
                  <a:schemeClr val="tx1"/>
                </a:solidFill>
              </a:rPr>
              <a:t>4 V – </a:t>
            </a:r>
            <a:r>
              <a:rPr lang="pl-PL" dirty="0">
                <a:solidFill>
                  <a:schemeClr val="tx1"/>
                </a:solidFill>
              </a:rPr>
              <a:t>dekoracja marszałka Francji Ferdynanda Focha Krzyżem Wielkim Orderu „Virtuti Militari</a:t>
            </a:r>
            <a:r>
              <a:rPr lang="pl-PL" dirty="0" smtClean="0">
                <a:solidFill>
                  <a:schemeClr val="tx1"/>
                </a:solidFill>
              </a:rPr>
              <a:t>”.</a:t>
            </a:r>
            <a:endParaRPr lang="pl-PL" dirty="0">
              <a:solidFill>
                <a:schemeClr val="tx1"/>
              </a:solidFill>
            </a:endParaRPr>
          </a:p>
          <a:p>
            <a:r>
              <a:rPr lang="pl-PL" b="1" dirty="0">
                <a:solidFill>
                  <a:schemeClr val="tx1"/>
                </a:solidFill>
              </a:rPr>
              <a:t>9 V- </a:t>
            </a:r>
            <a:r>
              <a:rPr lang="pl-PL" dirty="0">
                <a:solidFill>
                  <a:schemeClr val="tx1"/>
                </a:solidFill>
              </a:rPr>
              <a:t>Piłsudski złożył dymisję ze stanowiska szefa Sztabu Generalnego</a:t>
            </a:r>
            <a:r>
              <a:rPr lang="pl-PL" dirty="0" smtClean="0">
                <a:solidFill>
                  <a:schemeClr val="tx1"/>
                </a:solidFill>
              </a:rPr>
              <a:t>.</a:t>
            </a:r>
            <a:endParaRPr lang="pl-PL" dirty="0">
              <a:solidFill>
                <a:schemeClr val="tx1"/>
              </a:solidFill>
            </a:endParaRPr>
          </a:p>
          <a:p>
            <a:r>
              <a:rPr lang="pl-PL" b="1" dirty="0">
                <a:solidFill>
                  <a:schemeClr val="tx1"/>
                </a:solidFill>
              </a:rPr>
              <a:t>28 VI</a:t>
            </a:r>
            <a:r>
              <a:rPr lang="pl-PL" dirty="0">
                <a:solidFill>
                  <a:schemeClr val="tx1"/>
                </a:solidFill>
              </a:rPr>
              <a:t>– po wizycie w Warszawie króla Rumunii Ferdynanda Piłsudski zrzekł się przewodnictwa w Ścisłej Radzie Wojennej – ostatniej z piastowanych funkcji państwowych. Tego dnia Sejm podjął uchwałę „Marszałek Józef Piłsudski jako Naczelnik Państwa i Naczelny Wódz zasłużył się Narodowi” Piłsudski zamieszkał w Sulejówku pod Warszawą, w willi „</a:t>
            </a:r>
            <a:r>
              <a:rPr lang="pl-PL" dirty="0" err="1">
                <a:solidFill>
                  <a:schemeClr val="tx1"/>
                </a:solidFill>
              </a:rPr>
              <a:t>Milusin</a:t>
            </a:r>
            <a:r>
              <a:rPr lang="pl-PL" dirty="0">
                <a:solidFill>
                  <a:schemeClr val="tx1"/>
                </a:solidFill>
              </a:rPr>
              <a:t>”, zakupionej mu przez wojsko</a:t>
            </a:r>
            <a:r>
              <a:rPr lang="pl-PL" dirty="0" smtClean="0">
                <a:solidFill>
                  <a:schemeClr val="tx1"/>
                </a:solidFill>
              </a:rPr>
              <a:t>.</a:t>
            </a:r>
            <a:endParaRPr lang="pl-PL" dirty="0">
              <a:solidFill>
                <a:schemeClr val="tx1"/>
              </a:solidFill>
            </a:endParaRPr>
          </a:p>
          <a:p>
            <a:r>
              <a:rPr lang="pl-PL" b="1" dirty="0">
                <a:solidFill>
                  <a:schemeClr val="tx1"/>
                </a:solidFill>
              </a:rPr>
              <a:t>1924 </a:t>
            </a:r>
            <a:r>
              <a:rPr lang="pl-PL" dirty="0">
                <a:solidFill>
                  <a:schemeClr val="tx1"/>
                </a:solidFill>
              </a:rPr>
              <a:t>– pobyt w Sulejówku; odczyty, publikacje m.in. „Rok 1920”, udział w życiu środowisk legionowych</a:t>
            </a:r>
            <a:r>
              <a:rPr lang="pl-PL" dirty="0" smtClean="0">
                <a:solidFill>
                  <a:schemeClr val="tx1"/>
                </a:solidFill>
              </a:rPr>
              <a:t>.</a:t>
            </a:r>
            <a:endParaRPr lang="pl-PL" dirty="0">
              <a:solidFill>
                <a:schemeClr val="tx1"/>
              </a:solidFill>
            </a:endParaRPr>
          </a:p>
          <a:p>
            <a:r>
              <a:rPr lang="pl-PL" b="1" dirty="0">
                <a:solidFill>
                  <a:schemeClr val="tx1"/>
                </a:solidFill>
              </a:rPr>
              <a:t>15 XI 1925 </a:t>
            </a:r>
            <a:r>
              <a:rPr lang="pl-PL" dirty="0">
                <a:solidFill>
                  <a:schemeClr val="tx1"/>
                </a:solidFill>
              </a:rPr>
              <a:t>– demonstracja poparcia dla Marszałka, zorganizowana w Sulejówku przez oficerów, wymowne przemówienie gen. Gustawa </a:t>
            </a:r>
            <a:r>
              <a:rPr lang="pl-PL" dirty="0" smtClean="0">
                <a:solidFill>
                  <a:schemeClr val="tx1"/>
                </a:solidFill>
              </a:rPr>
              <a:t>Orlicz-Dreszera</a:t>
            </a:r>
            <a:endParaRPr lang="pl-PL" dirty="0">
              <a:solidFill>
                <a:schemeClr val="tx1"/>
              </a:solidFill>
            </a:endParaRPr>
          </a:p>
          <a:p>
            <a:r>
              <a:rPr lang="pl-PL" b="1" dirty="0" smtClean="0">
                <a:solidFill>
                  <a:schemeClr val="tx1"/>
                </a:solidFill>
              </a:rPr>
              <a:t>12 V </a:t>
            </a:r>
            <a:r>
              <a:rPr lang="pl-PL" b="1" dirty="0">
                <a:solidFill>
                  <a:schemeClr val="tx1"/>
                </a:solidFill>
              </a:rPr>
              <a:t>1926 – </a:t>
            </a:r>
            <a:r>
              <a:rPr lang="pl-PL" dirty="0">
                <a:solidFill>
                  <a:schemeClr val="tx1"/>
                </a:solidFill>
              </a:rPr>
              <a:t>zamach stanu – marsz na Warszawę wiernych Piłsudskiemu oddziałów z Rembertowa. Godzina 16.30 spotkanie na Moście Poniatowskiego prezydenta Stanisława Wojciechowskiego z Józefem Piłsudskim. Fiasko rozmów i walki w Warszawie do 15 maja. Zostały przerwane po dymisji rządu Wincentego Witosa i ustąpieniu z urzędu prezydenta Stanisława Wojciechowskiego. Przejęcie władzy przez Piłsudskiego.</a:t>
            </a:r>
          </a:p>
        </p:txBody>
      </p:sp>
    </p:spTree>
    <p:extLst>
      <p:ext uri="{BB962C8B-B14F-4D97-AF65-F5344CB8AC3E}">
        <p14:creationId xmlns="" xmlns:p14="http://schemas.microsoft.com/office/powerpoint/2010/main" val="48738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0811" y="1010653"/>
            <a:ext cx="3727826" cy="4802605"/>
          </a:xfr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6608" y="1414714"/>
            <a:ext cx="4076700" cy="4076700"/>
          </a:xfrm>
          <a:prstGeom prst="rect">
            <a:avLst/>
          </a:prstGeom>
        </p:spPr>
      </p:pic>
    </p:spTree>
    <p:extLst>
      <p:ext uri="{BB962C8B-B14F-4D97-AF65-F5344CB8AC3E}">
        <p14:creationId xmlns="" xmlns:p14="http://schemas.microsoft.com/office/powerpoint/2010/main" val="119477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18834" y="296859"/>
            <a:ext cx="4887092" cy="3203385"/>
          </a:xfr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86663" y="1129181"/>
            <a:ext cx="6216316" cy="3891221"/>
          </a:xfrm>
          <a:prstGeom prst="rect">
            <a:avLst/>
          </a:prstGeom>
        </p:spPr>
      </p:pic>
      <p:pic>
        <p:nvPicPr>
          <p:cNvPr id="6" name="Obraz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309" y="3573378"/>
            <a:ext cx="4869649" cy="2797799"/>
          </a:xfrm>
          <a:prstGeom prst="rect">
            <a:avLst/>
          </a:prstGeom>
        </p:spPr>
      </p:pic>
    </p:spTree>
    <p:extLst>
      <p:ext uri="{BB962C8B-B14F-4D97-AF65-F5344CB8AC3E}">
        <p14:creationId xmlns="" xmlns:p14="http://schemas.microsoft.com/office/powerpoint/2010/main" val="268923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4854" y="421105"/>
            <a:ext cx="11514220" cy="6039853"/>
          </a:xfrm>
        </p:spPr>
        <p:txBody>
          <a:bodyPr>
            <a:normAutofit fontScale="92500" lnSpcReduction="10000"/>
          </a:bodyPr>
          <a:lstStyle/>
          <a:p>
            <a:r>
              <a:rPr lang="pl-PL" b="1" dirty="0">
                <a:solidFill>
                  <a:schemeClr val="tx1"/>
                </a:solidFill>
              </a:rPr>
              <a:t>15 V </a:t>
            </a:r>
            <a:r>
              <a:rPr lang="pl-PL" dirty="0">
                <a:solidFill>
                  <a:schemeClr val="tx1"/>
                </a:solidFill>
              </a:rPr>
              <a:t>– powołanie rządu Kazimierza Bartla. Piłsudski objął stanowisko ministra spraw wojskowych (pełnił ten urząd aż do śmierci we wszystkich gabinetach</a:t>
            </a:r>
            <a:r>
              <a:rPr lang="pl-PL" dirty="0" smtClean="0">
                <a:solidFill>
                  <a:schemeClr val="tx1"/>
                </a:solidFill>
              </a:rPr>
              <a:t>).</a:t>
            </a:r>
            <a:endParaRPr lang="pl-PL" dirty="0">
              <a:solidFill>
                <a:schemeClr val="tx1"/>
              </a:solidFill>
            </a:endParaRPr>
          </a:p>
          <a:p>
            <a:r>
              <a:rPr lang="pl-PL" b="1" dirty="0" smtClean="0">
                <a:solidFill>
                  <a:schemeClr val="tx1"/>
                </a:solidFill>
              </a:rPr>
              <a:t>31 </a:t>
            </a:r>
            <a:r>
              <a:rPr lang="pl-PL" b="1" dirty="0">
                <a:solidFill>
                  <a:schemeClr val="tx1"/>
                </a:solidFill>
              </a:rPr>
              <a:t>V </a:t>
            </a:r>
            <a:r>
              <a:rPr lang="pl-PL" dirty="0">
                <a:solidFill>
                  <a:schemeClr val="tx1"/>
                </a:solidFill>
              </a:rPr>
              <a:t>– Sejm </a:t>
            </a:r>
            <a:r>
              <a:rPr lang="pl-PL">
                <a:solidFill>
                  <a:schemeClr val="tx1"/>
                </a:solidFill>
              </a:rPr>
              <a:t>wybrał </a:t>
            </a:r>
            <a:r>
              <a:rPr lang="pl-PL" smtClean="0">
                <a:solidFill>
                  <a:schemeClr val="tx1"/>
                </a:solidFill>
              </a:rPr>
              <a:t>Piłsudskiego </a:t>
            </a:r>
            <a:r>
              <a:rPr lang="pl-PL" dirty="0">
                <a:solidFill>
                  <a:schemeClr val="tx1"/>
                </a:solidFill>
              </a:rPr>
              <a:t>na urząd prezydenta RP, ten zrzekł się godności, wskazując kandydaturę prof. Ignacego Mościckiego, wybranego następnie przez Sejm</a:t>
            </a:r>
            <a:r>
              <a:rPr lang="pl-PL" dirty="0" smtClean="0">
                <a:solidFill>
                  <a:schemeClr val="tx1"/>
                </a:solidFill>
              </a:rPr>
              <a:t>.</a:t>
            </a:r>
            <a:endParaRPr lang="pl-PL" dirty="0">
              <a:solidFill>
                <a:schemeClr val="tx1"/>
              </a:solidFill>
            </a:endParaRPr>
          </a:p>
          <a:p>
            <a:r>
              <a:rPr lang="pl-PL" b="1" dirty="0">
                <a:solidFill>
                  <a:schemeClr val="tx1"/>
                </a:solidFill>
              </a:rPr>
              <a:t>6 VIII </a:t>
            </a:r>
            <a:r>
              <a:rPr lang="pl-PL" dirty="0">
                <a:solidFill>
                  <a:schemeClr val="tx1"/>
                </a:solidFill>
              </a:rPr>
              <a:t>– dekretem prezydenta RP Piłsudski objął funkcję Generalnego Inspektora Sił Zbrojnych, przewidzianego w razie wojny na stanowisko Naczelnego Wodza</a:t>
            </a:r>
            <a:r>
              <a:rPr lang="pl-PL" dirty="0" smtClean="0">
                <a:solidFill>
                  <a:schemeClr val="tx1"/>
                </a:solidFill>
              </a:rPr>
              <a:t>.</a:t>
            </a:r>
            <a:endParaRPr lang="pl-PL" dirty="0">
              <a:solidFill>
                <a:schemeClr val="tx1"/>
              </a:solidFill>
            </a:endParaRPr>
          </a:p>
          <a:p>
            <a:r>
              <a:rPr lang="pl-PL" b="1" dirty="0">
                <a:solidFill>
                  <a:schemeClr val="tx1"/>
                </a:solidFill>
              </a:rPr>
              <a:t>2 X 1926 – 27 VI 1928 </a:t>
            </a:r>
            <a:r>
              <a:rPr lang="pl-PL" dirty="0">
                <a:solidFill>
                  <a:schemeClr val="tx1"/>
                </a:solidFill>
              </a:rPr>
              <a:t>– Piłsudski pełnił urząd premiera </a:t>
            </a:r>
            <a:r>
              <a:rPr lang="pl-PL" dirty="0" smtClean="0">
                <a:solidFill>
                  <a:schemeClr val="tx1"/>
                </a:solidFill>
              </a:rPr>
              <a:t>rządu</a:t>
            </a:r>
            <a:endParaRPr lang="pl-PL" dirty="0">
              <a:solidFill>
                <a:schemeClr val="tx1"/>
              </a:solidFill>
            </a:endParaRPr>
          </a:p>
          <a:p>
            <a:r>
              <a:rPr lang="pl-PL" b="1" dirty="0">
                <a:solidFill>
                  <a:schemeClr val="tx1"/>
                </a:solidFill>
              </a:rPr>
              <a:t>28 VI 1927 </a:t>
            </a:r>
            <a:r>
              <a:rPr lang="pl-PL" dirty="0">
                <a:solidFill>
                  <a:schemeClr val="tx1"/>
                </a:solidFill>
              </a:rPr>
              <a:t>– złożenie z inicjatywy Piłsudskiego prochów Juliusza Słowackiego na Wawelu. Za wygłoszoną w Katedrze wzruszającą mowę Polska Akademia Literatury przyznała mu w 1933 r. honorowe członkostwo</a:t>
            </a:r>
            <a:r>
              <a:rPr lang="pl-PL" dirty="0" smtClean="0">
                <a:solidFill>
                  <a:schemeClr val="tx1"/>
                </a:solidFill>
              </a:rPr>
              <a:t>.</a:t>
            </a:r>
            <a:endParaRPr lang="pl-PL" dirty="0">
              <a:solidFill>
                <a:schemeClr val="tx1"/>
              </a:solidFill>
            </a:endParaRPr>
          </a:p>
          <a:p>
            <a:r>
              <a:rPr lang="pl-PL" b="1" dirty="0">
                <a:solidFill>
                  <a:schemeClr val="tx1"/>
                </a:solidFill>
              </a:rPr>
              <a:t>7 – 12 XII </a:t>
            </a:r>
            <a:r>
              <a:rPr lang="pl-PL" dirty="0">
                <a:solidFill>
                  <a:schemeClr val="tx1"/>
                </a:solidFill>
              </a:rPr>
              <a:t>– wyjazd do Genewy na sesję Ligi Narodów w sprawie uregulowania stosunków z Litwą</a:t>
            </a:r>
            <a:r>
              <a:rPr lang="pl-PL" dirty="0" smtClean="0">
                <a:solidFill>
                  <a:schemeClr val="tx1"/>
                </a:solidFill>
              </a:rPr>
              <a:t>.</a:t>
            </a:r>
            <a:endParaRPr lang="pl-PL" dirty="0">
              <a:solidFill>
                <a:schemeClr val="tx1"/>
              </a:solidFill>
            </a:endParaRPr>
          </a:p>
          <a:p>
            <a:r>
              <a:rPr lang="pl-PL" b="1" dirty="0">
                <a:solidFill>
                  <a:schemeClr val="tx1"/>
                </a:solidFill>
              </a:rPr>
              <a:t>20 VIII – 2 X 1928 </a:t>
            </a:r>
            <a:r>
              <a:rPr lang="pl-PL" dirty="0">
                <a:solidFill>
                  <a:schemeClr val="tx1"/>
                </a:solidFill>
              </a:rPr>
              <a:t>– 6-tygodniowy wypoczynek w </a:t>
            </a:r>
            <a:r>
              <a:rPr lang="pl-PL" dirty="0" err="1">
                <a:solidFill>
                  <a:schemeClr val="tx1"/>
                </a:solidFill>
              </a:rPr>
              <a:t>Tirgviste</a:t>
            </a:r>
            <a:r>
              <a:rPr lang="pl-PL" dirty="0">
                <a:solidFill>
                  <a:schemeClr val="tx1"/>
                </a:solidFill>
              </a:rPr>
              <a:t> k. Bukaresztu i oficjalna wizyta w Rumunii</a:t>
            </a:r>
            <a:r>
              <a:rPr lang="pl-PL" dirty="0" smtClean="0">
                <a:solidFill>
                  <a:schemeClr val="tx1"/>
                </a:solidFill>
              </a:rPr>
              <a:t>.</a:t>
            </a:r>
            <a:endParaRPr lang="pl-PL" dirty="0">
              <a:solidFill>
                <a:schemeClr val="tx1"/>
              </a:solidFill>
            </a:endParaRPr>
          </a:p>
          <a:p>
            <a:r>
              <a:rPr lang="pl-PL" b="1" dirty="0">
                <a:solidFill>
                  <a:schemeClr val="tx1"/>
                </a:solidFill>
              </a:rPr>
              <a:t>25 VIII – 4 XII 1930 </a:t>
            </a:r>
            <a:r>
              <a:rPr lang="pl-PL" dirty="0">
                <a:solidFill>
                  <a:schemeClr val="tx1"/>
                </a:solidFill>
              </a:rPr>
              <a:t>– Piłsudski ponownie premierem rządu. 9/10 IX aresztowanie 14. przywódców „Centrolewu”. Pacyfikacja z użyciem wojska skierowana przeciw terrorowi ukraińskich nacjonalistów w Galicji Wschodniej</a:t>
            </a:r>
            <a:r>
              <a:rPr lang="pl-PL" dirty="0" smtClean="0">
                <a:solidFill>
                  <a:schemeClr val="tx1"/>
                </a:solidFill>
              </a:rPr>
              <a:t>.</a:t>
            </a:r>
            <a:endParaRPr lang="pl-PL" dirty="0">
              <a:solidFill>
                <a:schemeClr val="tx1"/>
              </a:solidFill>
            </a:endParaRPr>
          </a:p>
          <a:p>
            <a:r>
              <a:rPr lang="pl-PL" b="1" dirty="0">
                <a:solidFill>
                  <a:schemeClr val="tx1"/>
                </a:solidFill>
              </a:rPr>
              <a:t>15 XII 1930 – 29 III 1931 </a:t>
            </a:r>
            <a:r>
              <a:rPr lang="pl-PL" dirty="0">
                <a:solidFill>
                  <a:schemeClr val="tx1"/>
                </a:solidFill>
              </a:rPr>
              <a:t>– wyjazd na Maderę w celach wypoczynkowych i zdrowotnych</a:t>
            </a:r>
            <a:r>
              <a:rPr lang="pl-PL" dirty="0" smtClean="0">
                <a:solidFill>
                  <a:schemeClr val="tx1"/>
                </a:solidFill>
              </a:rPr>
              <a:t>.</a:t>
            </a:r>
            <a:endParaRPr lang="pl-PL" dirty="0">
              <a:solidFill>
                <a:schemeClr val="tx1"/>
              </a:solidFill>
            </a:endParaRPr>
          </a:p>
          <a:p>
            <a:r>
              <a:rPr lang="pl-PL" b="1" dirty="0">
                <a:solidFill>
                  <a:schemeClr val="tx1"/>
                </a:solidFill>
              </a:rPr>
              <a:t>11 – 29 1931 </a:t>
            </a:r>
            <a:r>
              <a:rPr lang="pl-PL" dirty="0">
                <a:solidFill>
                  <a:schemeClr val="tx1"/>
                </a:solidFill>
              </a:rPr>
              <a:t>- wizyta w Rumunii i wypoczynek w Konstancji</a:t>
            </a:r>
            <a:r>
              <a:rPr lang="pl-PL" dirty="0" smtClean="0">
                <a:solidFill>
                  <a:schemeClr val="tx1"/>
                </a:solidFill>
              </a:rPr>
              <a:t>.</a:t>
            </a:r>
            <a:endParaRPr lang="pl-PL" dirty="0">
              <a:solidFill>
                <a:schemeClr val="tx1"/>
              </a:solidFill>
            </a:endParaRPr>
          </a:p>
          <a:p>
            <a:r>
              <a:rPr lang="pl-PL" b="1" dirty="0">
                <a:solidFill>
                  <a:schemeClr val="tx1"/>
                </a:solidFill>
              </a:rPr>
              <a:t>1 III – 22 IV 1932 </a:t>
            </a:r>
            <a:r>
              <a:rPr lang="pl-PL" dirty="0">
                <a:solidFill>
                  <a:schemeClr val="tx1"/>
                </a:solidFill>
              </a:rPr>
              <a:t>- wyjazd do Egiptu. </a:t>
            </a:r>
            <a:r>
              <a:rPr lang="pl-PL" dirty="0" err="1">
                <a:solidFill>
                  <a:schemeClr val="tx1"/>
                </a:solidFill>
              </a:rPr>
              <a:t>Podróżprzez</a:t>
            </a:r>
            <a:r>
              <a:rPr lang="pl-PL" dirty="0">
                <a:solidFill>
                  <a:schemeClr val="tx1"/>
                </a:solidFill>
              </a:rPr>
              <a:t> Rumunię, Grecję i Turcję.</a:t>
            </a:r>
          </a:p>
        </p:txBody>
      </p:sp>
    </p:spTree>
    <p:extLst>
      <p:ext uri="{BB962C8B-B14F-4D97-AF65-F5344CB8AC3E}">
        <p14:creationId xmlns="" xmlns:p14="http://schemas.microsoft.com/office/powerpoint/2010/main" val="112430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2" y="372979"/>
            <a:ext cx="11466094" cy="6124074"/>
          </a:xfrm>
        </p:spPr>
        <p:txBody>
          <a:bodyPr>
            <a:normAutofit/>
          </a:bodyPr>
          <a:lstStyle/>
          <a:p>
            <a:r>
              <a:rPr lang="pl-PL" b="1" dirty="0">
                <a:solidFill>
                  <a:schemeClr val="tx1"/>
                </a:solidFill>
              </a:rPr>
              <a:t>25.VII – </a:t>
            </a:r>
            <a:r>
              <a:rPr lang="pl-PL" dirty="0">
                <a:solidFill>
                  <a:schemeClr val="tx1"/>
                </a:solidFill>
              </a:rPr>
              <a:t>podpisanie paktu o nieagresji z ZSRR w ramach realizacji polityki „równowagi” z dwoma sąsiadami</a:t>
            </a:r>
            <a:r>
              <a:rPr lang="pl-PL" dirty="0" smtClean="0">
                <a:solidFill>
                  <a:schemeClr val="tx1"/>
                </a:solidFill>
              </a:rPr>
              <a:t>.</a:t>
            </a:r>
            <a:endParaRPr lang="pl-PL" dirty="0">
              <a:solidFill>
                <a:schemeClr val="tx1"/>
              </a:solidFill>
            </a:endParaRPr>
          </a:p>
          <a:p>
            <a:r>
              <a:rPr lang="pl-PL" b="1" dirty="0">
                <a:solidFill>
                  <a:schemeClr val="tx1"/>
                </a:solidFill>
              </a:rPr>
              <a:t>6 X 1933 – </a:t>
            </a:r>
            <a:r>
              <a:rPr lang="pl-PL" dirty="0">
                <a:solidFill>
                  <a:schemeClr val="tx1"/>
                </a:solidFill>
              </a:rPr>
              <a:t>wielka rewia kawalerii w na Błoniach w Krakowie w 250 rocznicę odsieczy wiedeńskiej</a:t>
            </a:r>
            <a:r>
              <a:rPr lang="pl-PL" dirty="0" smtClean="0">
                <a:solidFill>
                  <a:schemeClr val="tx1"/>
                </a:solidFill>
              </a:rPr>
              <a:t>.</a:t>
            </a:r>
            <a:endParaRPr lang="pl-PL" dirty="0">
              <a:solidFill>
                <a:schemeClr val="tx1"/>
              </a:solidFill>
            </a:endParaRPr>
          </a:p>
          <a:p>
            <a:r>
              <a:rPr lang="pl-PL" b="1" dirty="0">
                <a:solidFill>
                  <a:schemeClr val="tx1"/>
                </a:solidFill>
              </a:rPr>
              <a:t>11 XI - </a:t>
            </a:r>
            <a:r>
              <a:rPr lang="pl-PL" dirty="0">
                <a:solidFill>
                  <a:schemeClr val="tx1"/>
                </a:solidFill>
              </a:rPr>
              <a:t>kolejny doktorat honoris causa. Tym razem Uniwersytetu Adama Mickiewicza w Poznaniu</a:t>
            </a:r>
            <a:r>
              <a:rPr lang="pl-PL" dirty="0" smtClean="0">
                <a:solidFill>
                  <a:schemeClr val="tx1"/>
                </a:solidFill>
              </a:rPr>
              <a:t>.</a:t>
            </a:r>
            <a:endParaRPr lang="pl-PL" dirty="0">
              <a:solidFill>
                <a:schemeClr val="tx1"/>
              </a:solidFill>
            </a:endParaRPr>
          </a:p>
          <a:p>
            <a:r>
              <a:rPr lang="pl-PL" b="1" dirty="0">
                <a:solidFill>
                  <a:schemeClr val="tx1"/>
                </a:solidFill>
              </a:rPr>
              <a:t>26 I 1934 </a:t>
            </a:r>
            <a:r>
              <a:rPr lang="pl-PL" dirty="0">
                <a:solidFill>
                  <a:schemeClr val="tx1"/>
                </a:solidFill>
              </a:rPr>
              <a:t>- podpisanie w ramach polityki „równowagi” deklaracji o niestosowaniu przemocy z Niemcami w Berlinie</a:t>
            </a:r>
            <a:r>
              <a:rPr lang="pl-PL" dirty="0" smtClean="0">
                <a:solidFill>
                  <a:schemeClr val="tx1"/>
                </a:solidFill>
              </a:rPr>
              <a:t>.</a:t>
            </a:r>
            <a:endParaRPr lang="pl-PL" dirty="0">
              <a:solidFill>
                <a:schemeClr val="tx1"/>
              </a:solidFill>
            </a:endParaRPr>
          </a:p>
          <a:p>
            <a:r>
              <a:rPr lang="pl-PL" b="1" dirty="0">
                <a:solidFill>
                  <a:schemeClr val="tx1"/>
                </a:solidFill>
              </a:rPr>
              <a:t>15 VI </a:t>
            </a:r>
            <a:r>
              <a:rPr lang="pl-PL" dirty="0">
                <a:solidFill>
                  <a:schemeClr val="tx1"/>
                </a:solidFill>
              </a:rPr>
              <a:t>– zabójstwo ministra spraw wewnętrznych Bronisława </a:t>
            </a:r>
            <a:r>
              <a:rPr lang="pl-PL" dirty="0" err="1">
                <a:solidFill>
                  <a:schemeClr val="tx1"/>
                </a:solidFill>
              </a:rPr>
              <a:t>Pierackiego</a:t>
            </a:r>
            <a:r>
              <a:rPr lang="pl-PL" dirty="0">
                <a:solidFill>
                  <a:schemeClr val="tx1"/>
                </a:solidFill>
              </a:rPr>
              <a:t> przez ukraińskich nacjonalistów. Stało się ono powodem powołania obozu przejściowego w Berezie Kartuskiej dla osób zagrażających bezpieczeństwu państwa (umieszczano decyzją administracyjną na 3 miesiące głównie ukraińskich nacjonalistów i komunistów). Piłsudski wyraził zgodę na istnienie obozu przez 1 rok (istniał do 1939 r</a:t>
            </a:r>
            <a:r>
              <a:rPr lang="pl-PL" dirty="0" smtClean="0">
                <a:solidFill>
                  <a:schemeClr val="tx1"/>
                </a:solidFill>
              </a:rPr>
              <a:t>.).</a:t>
            </a:r>
            <a:endParaRPr lang="pl-PL" dirty="0">
              <a:solidFill>
                <a:schemeClr val="tx1"/>
              </a:solidFill>
            </a:endParaRPr>
          </a:p>
          <a:p>
            <a:r>
              <a:rPr lang="pl-PL" b="1" dirty="0">
                <a:solidFill>
                  <a:schemeClr val="tx1"/>
                </a:solidFill>
              </a:rPr>
              <a:t>1935 – </a:t>
            </a:r>
            <a:r>
              <a:rPr lang="pl-PL" dirty="0">
                <a:solidFill>
                  <a:schemeClr val="tx1"/>
                </a:solidFill>
              </a:rPr>
              <a:t>choroba Piłsudskiego – 19 IV prof. </a:t>
            </a:r>
            <a:r>
              <a:rPr lang="pl-PL" dirty="0" err="1">
                <a:solidFill>
                  <a:schemeClr val="tx1"/>
                </a:solidFill>
              </a:rPr>
              <a:t>Wenckenbach</a:t>
            </a:r>
            <a:r>
              <a:rPr lang="pl-PL" dirty="0">
                <a:solidFill>
                  <a:schemeClr val="tx1"/>
                </a:solidFill>
              </a:rPr>
              <a:t> z Wiednia stwierdził zaawansowany rak żołądka z przerzutem na wątrobę</a:t>
            </a:r>
            <a:r>
              <a:rPr lang="pl-PL" dirty="0" smtClean="0">
                <a:solidFill>
                  <a:schemeClr val="tx1"/>
                </a:solidFill>
              </a:rPr>
              <a:t>.</a:t>
            </a:r>
            <a:endParaRPr lang="pl-PL" dirty="0">
              <a:solidFill>
                <a:schemeClr val="tx1"/>
              </a:solidFill>
            </a:endParaRPr>
          </a:p>
          <a:p>
            <a:r>
              <a:rPr lang="pl-PL" b="1" dirty="0">
                <a:solidFill>
                  <a:schemeClr val="tx1"/>
                </a:solidFill>
              </a:rPr>
              <a:t>12 IV – </a:t>
            </a:r>
            <a:r>
              <a:rPr lang="pl-PL" dirty="0">
                <a:solidFill>
                  <a:schemeClr val="tx1"/>
                </a:solidFill>
              </a:rPr>
              <a:t>podpisanie nowej konstytucji (23 kwietnia weszła w życie) – ostatni podpis Marszałka.</a:t>
            </a:r>
          </a:p>
        </p:txBody>
      </p:sp>
    </p:spTree>
    <p:extLst>
      <p:ext uri="{BB962C8B-B14F-4D97-AF65-F5344CB8AC3E}">
        <p14:creationId xmlns="" xmlns:p14="http://schemas.microsoft.com/office/powerpoint/2010/main" val="202295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9074" y="613611"/>
            <a:ext cx="11405937" cy="5823284"/>
          </a:xfrm>
        </p:spPr>
        <p:txBody>
          <a:bodyPr>
            <a:normAutofit/>
          </a:bodyPr>
          <a:lstStyle/>
          <a:p>
            <a:r>
              <a:rPr lang="pl-PL" sz="2400" b="1" dirty="0">
                <a:solidFill>
                  <a:schemeClr val="tx1"/>
                </a:solidFill>
              </a:rPr>
              <a:t>12 V godz. </a:t>
            </a:r>
            <a:r>
              <a:rPr lang="pl-PL" sz="2400" dirty="0">
                <a:solidFill>
                  <a:schemeClr val="tx1"/>
                </a:solidFill>
              </a:rPr>
              <a:t>20,45 – zgon Marszałka w Belwederze</a:t>
            </a:r>
            <a:r>
              <a:rPr lang="pl-PL" sz="2400" dirty="0" smtClean="0">
                <a:solidFill>
                  <a:schemeClr val="tx1"/>
                </a:solidFill>
              </a:rPr>
              <a:t>.</a:t>
            </a:r>
            <a:endParaRPr lang="pl-PL" sz="2400" dirty="0">
              <a:solidFill>
                <a:schemeClr val="tx1"/>
              </a:solidFill>
            </a:endParaRPr>
          </a:p>
          <a:p>
            <a:r>
              <a:rPr lang="pl-PL" sz="2400" b="1" dirty="0">
                <a:solidFill>
                  <a:schemeClr val="tx1"/>
                </a:solidFill>
              </a:rPr>
              <a:t>13 – 14 V </a:t>
            </a:r>
            <a:r>
              <a:rPr lang="pl-PL" sz="2400" dirty="0">
                <a:solidFill>
                  <a:schemeClr val="tx1"/>
                </a:solidFill>
              </a:rPr>
              <a:t>– trumna ze zwłokami Piłsudskiego wystawiona w Belwederze</a:t>
            </a:r>
            <a:r>
              <a:rPr lang="pl-PL" sz="2400" dirty="0" smtClean="0">
                <a:solidFill>
                  <a:schemeClr val="tx1"/>
                </a:solidFill>
              </a:rPr>
              <a:t>.</a:t>
            </a:r>
            <a:endParaRPr lang="pl-PL" sz="2400" dirty="0">
              <a:solidFill>
                <a:schemeClr val="tx1"/>
              </a:solidFill>
            </a:endParaRPr>
          </a:p>
          <a:p>
            <a:r>
              <a:rPr lang="pl-PL" sz="2400" b="1" dirty="0">
                <a:solidFill>
                  <a:schemeClr val="tx1"/>
                </a:solidFill>
              </a:rPr>
              <a:t>15 V </a:t>
            </a:r>
            <a:r>
              <a:rPr lang="pl-PL" sz="2400" dirty="0">
                <a:solidFill>
                  <a:schemeClr val="tx1"/>
                </a:solidFill>
              </a:rPr>
              <a:t>- przewiezienie trumny do katedry św. Jana</a:t>
            </a:r>
            <a:r>
              <a:rPr lang="pl-PL" sz="2400" dirty="0" smtClean="0">
                <a:solidFill>
                  <a:schemeClr val="tx1"/>
                </a:solidFill>
              </a:rPr>
              <a:t>.</a:t>
            </a:r>
            <a:endParaRPr lang="pl-PL" sz="2400" dirty="0">
              <a:solidFill>
                <a:schemeClr val="tx1"/>
              </a:solidFill>
            </a:endParaRPr>
          </a:p>
          <a:p>
            <a:r>
              <a:rPr lang="pl-PL" sz="2400" b="1" dirty="0">
                <a:solidFill>
                  <a:schemeClr val="tx1"/>
                </a:solidFill>
              </a:rPr>
              <a:t>17 </a:t>
            </a:r>
            <a:r>
              <a:rPr lang="pl-PL" sz="2400" b="1" dirty="0" smtClean="0">
                <a:solidFill>
                  <a:schemeClr val="tx1"/>
                </a:solidFill>
              </a:rPr>
              <a:t>V </a:t>
            </a:r>
            <a:r>
              <a:rPr lang="pl-PL" sz="2400" dirty="0">
                <a:solidFill>
                  <a:schemeClr val="tx1"/>
                </a:solidFill>
              </a:rPr>
              <a:t>o godz. 10.00 - msza celebrowana przez kardynała Aleksandra Kakowskiego. O godz. 12.00 orszak żałobny z trumną złożoną na lawecie armatniej ruszył na Pole Mokotowskie. Tam o godz. 14.30 odbyła się ostatnia defilada wojskowa przed Marszałkiem. Wieczorem wyruszył specjalny pociąg wiozący trumnę na platformie do Krakowa. Jechał oświetlony całą noc, na trasie żegnały go tłumy Polaków</a:t>
            </a:r>
            <a:r>
              <a:rPr lang="pl-PL" sz="2400" dirty="0" smtClean="0">
                <a:solidFill>
                  <a:schemeClr val="tx1"/>
                </a:solidFill>
              </a:rPr>
              <a:t>.</a:t>
            </a:r>
            <a:endParaRPr lang="pl-PL" sz="2400" dirty="0">
              <a:solidFill>
                <a:schemeClr val="tx1"/>
              </a:solidFill>
            </a:endParaRPr>
          </a:p>
          <a:p>
            <a:r>
              <a:rPr lang="pl-PL" sz="2400" b="1" dirty="0">
                <a:solidFill>
                  <a:schemeClr val="tx1"/>
                </a:solidFill>
              </a:rPr>
              <a:t>18 V </a:t>
            </a:r>
            <a:r>
              <a:rPr lang="pl-PL" sz="2400" dirty="0">
                <a:solidFill>
                  <a:schemeClr val="tx1"/>
                </a:solidFill>
              </a:rPr>
              <a:t>- uroczystości pogrzebowe w Krakowie. O godz. 8.30 orszak żałobny prowadzony przez metropolitę krakowskiego kardynała Adama Sapiehę ruszył na Wawel. Trumnę ze zwłokami Piłsudskiego złożono w Krypcie św. Leonarda</a:t>
            </a:r>
            <a:r>
              <a:rPr lang="pl-PL" sz="2400" dirty="0" smtClean="0">
                <a:solidFill>
                  <a:schemeClr val="tx1"/>
                </a:solidFill>
              </a:rPr>
              <a:t>.</a:t>
            </a:r>
            <a:endParaRPr lang="pl-PL" sz="2400" dirty="0">
              <a:solidFill>
                <a:schemeClr val="tx1"/>
              </a:solidFill>
            </a:endParaRPr>
          </a:p>
          <a:p>
            <a:r>
              <a:rPr lang="pl-PL" sz="2400" b="1" dirty="0">
                <a:solidFill>
                  <a:schemeClr val="tx1"/>
                </a:solidFill>
              </a:rPr>
              <a:t>12 V 1936 </a:t>
            </a:r>
            <a:r>
              <a:rPr lang="pl-PL" sz="2400" dirty="0">
                <a:solidFill>
                  <a:schemeClr val="tx1"/>
                </a:solidFill>
              </a:rPr>
              <a:t>– uroczystość złożenia serca Piłsudskiego w grobowcu na Rossie w Wilnie, gdzie wcześniej przeniesiono z </a:t>
            </a:r>
            <a:r>
              <a:rPr lang="pl-PL" sz="2400" dirty="0" err="1">
                <a:solidFill>
                  <a:schemeClr val="tx1"/>
                </a:solidFill>
              </a:rPr>
              <a:t>Sigunt</a:t>
            </a:r>
            <a:r>
              <a:rPr lang="pl-PL" sz="2400" dirty="0">
                <a:solidFill>
                  <a:schemeClr val="tx1"/>
                </a:solidFill>
              </a:rPr>
              <a:t> na Litwie prochy matki Marszałka.</a:t>
            </a:r>
          </a:p>
        </p:txBody>
      </p:sp>
    </p:spTree>
    <p:extLst>
      <p:ext uri="{BB962C8B-B14F-4D97-AF65-F5344CB8AC3E}">
        <p14:creationId xmlns="" xmlns:p14="http://schemas.microsoft.com/office/powerpoint/2010/main" val="320538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a:solidFill>
                  <a:schemeClr val="tx1"/>
                </a:solidFill>
              </a:rPr>
              <a:t>23 VI 1937 </a:t>
            </a:r>
            <a:r>
              <a:rPr lang="pl-PL" sz="2400" dirty="0">
                <a:solidFill>
                  <a:schemeClr val="tx1"/>
                </a:solidFill>
              </a:rPr>
              <a:t>– samowolne przeniesienie przez kardynała </a:t>
            </a:r>
            <a:r>
              <a:rPr lang="pl-PL" sz="2400" dirty="0" err="1">
                <a:solidFill>
                  <a:schemeClr val="tx1"/>
                </a:solidFill>
              </a:rPr>
              <a:t>Sapiechę</a:t>
            </a:r>
            <a:r>
              <a:rPr lang="pl-PL" sz="2400" dirty="0">
                <a:solidFill>
                  <a:schemeClr val="tx1"/>
                </a:solidFill>
              </a:rPr>
              <a:t> trumny Marszałka z Krypty św. Leonarda do krypty Srebrnych Dzwonów. Naczelny Komitet Uczczenia Pamięci Marszałka Piłsudskiego kierowany przez gen. Bolesława Wieniawę –Długoszowskiego rozpoczął prace nad sarkofagiem dla Marszałka. Przerwał je wybuch wojny. Sarkofag nie powstał do dnia dzisiejszego.</a:t>
            </a:r>
          </a:p>
        </p:txBody>
      </p:sp>
    </p:spTree>
    <p:extLst>
      <p:ext uri="{BB962C8B-B14F-4D97-AF65-F5344CB8AC3E}">
        <p14:creationId xmlns="" xmlns:p14="http://schemas.microsoft.com/office/powerpoint/2010/main" val="244142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538" y="336725"/>
            <a:ext cx="5859041" cy="4066833"/>
          </a:xfrm>
        </p:spPr>
      </p:pic>
      <p:pic>
        <p:nvPicPr>
          <p:cNvPr id="2" name="Obraz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0142" y="3212681"/>
            <a:ext cx="5715000" cy="3248025"/>
          </a:xfrm>
          <a:prstGeom prst="rect">
            <a:avLst/>
          </a:prstGeom>
        </p:spPr>
      </p:pic>
    </p:spTree>
    <p:extLst>
      <p:ext uri="{BB962C8B-B14F-4D97-AF65-F5344CB8AC3E}">
        <p14:creationId xmlns="" xmlns:p14="http://schemas.microsoft.com/office/powerpoint/2010/main" val="252646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8443" y="2347688"/>
            <a:ext cx="8638674" cy="4038600"/>
          </a:xfrm>
        </p:spPr>
        <p:txBody>
          <a:bodyPr>
            <a:normAutofit/>
          </a:bodyPr>
          <a:lstStyle/>
          <a:p>
            <a:pPr marL="45720" indent="0" algn="ctr">
              <a:buNone/>
            </a:pPr>
            <a:r>
              <a:rPr lang="pl-PL" sz="5400" b="1" dirty="0">
                <a:solidFill>
                  <a:schemeClr val="tx1"/>
                </a:solidFill>
              </a:rPr>
              <a:t>Cytaty Józefa Piłsudskiego</a:t>
            </a: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00949" y="1203159"/>
            <a:ext cx="3137355" cy="4581550"/>
          </a:xfrm>
          <a:prstGeom prst="rect">
            <a:avLst/>
          </a:prstGeom>
        </p:spPr>
      </p:pic>
    </p:spTree>
    <p:extLst>
      <p:ext uri="{BB962C8B-B14F-4D97-AF65-F5344CB8AC3E}">
        <p14:creationId xmlns="" xmlns:p14="http://schemas.microsoft.com/office/powerpoint/2010/main" val="2234243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9390" y="469232"/>
            <a:ext cx="11177336" cy="5626768"/>
          </a:xfrm>
        </p:spPr>
        <p:txBody>
          <a:bodyPr/>
          <a:lstStyle/>
          <a:p>
            <a:pPr marL="45720" indent="0" algn="ctr">
              <a:buNone/>
            </a:pPr>
            <a:r>
              <a:rPr lang="pl-PL" dirty="0" smtClean="0">
                <a:solidFill>
                  <a:schemeClr val="tx1"/>
                </a:solidFill>
              </a:rPr>
              <a:t>„Ten </a:t>
            </a:r>
            <a:r>
              <a:rPr lang="pl-PL" dirty="0">
                <a:solidFill>
                  <a:schemeClr val="tx1"/>
                </a:solidFill>
              </a:rPr>
              <a:t>tylko wart nazwy człowieka, który ma pewne przekonania i potrafi je bez względu na skutki wyznawać czynem</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„My </a:t>
            </a:r>
            <a:r>
              <a:rPr lang="pl-PL" dirty="0">
                <a:solidFill>
                  <a:schemeClr val="tx1"/>
                </a:solidFill>
              </a:rPr>
              <a:t>na dwa fron­ty woj­ny pro­wadzić nie możemy, więc ja was woj­ny na dwa fron­ty uczyć nie będę. Woj­na na dwa fron­ty to znaczy ginąć tu na Pla­cu Sas­kim z szab­la­mi w dłoni w ob­ro­nie ho­noru na­rodo­wego</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„Panowie</a:t>
            </a:r>
            <a:r>
              <a:rPr lang="pl-PL" dirty="0">
                <a:solidFill>
                  <a:schemeClr val="tx1"/>
                </a:solidFill>
              </a:rPr>
              <a:t>, ja widzę rzeczywistość taką, jaka ona jest. Wśród was kogoś takiego nie ma. Jeśli taki ktoś nie znajdzie się, Polski za 10 lat może nie być</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„Jeśli </a:t>
            </a:r>
            <a:r>
              <a:rPr lang="pl-PL" dirty="0">
                <a:solidFill>
                  <a:schemeClr val="tx1"/>
                </a:solidFill>
              </a:rPr>
              <a:t>mogą być jakieś wahania w wyborze środków, kiedy się chce pozostać w ramach legalności, to nie ma ich tam, gdzie celem jest ocalenie </a:t>
            </a:r>
            <a:r>
              <a:rPr lang="pl-PL" dirty="0" smtClean="0">
                <a:solidFill>
                  <a:schemeClr val="tx1"/>
                </a:solidFill>
              </a:rPr>
              <a:t>Polski.”</a:t>
            </a:r>
            <a:endParaRPr lang="pl-PL" dirty="0">
              <a:solidFill>
                <a:schemeClr val="tx1"/>
              </a:solidFill>
            </a:endParaRPr>
          </a:p>
        </p:txBody>
      </p:sp>
    </p:spTree>
    <p:extLst>
      <p:ext uri="{BB962C8B-B14F-4D97-AF65-F5344CB8AC3E}">
        <p14:creationId xmlns="" xmlns:p14="http://schemas.microsoft.com/office/powerpoint/2010/main" val="2983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60947"/>
            <a:ext cx="11550315" cy="6665495"/>
          </a:xfrm>
        </p:spPr>
        <p:txBody>
          <a:bodyPr>
            <a:normAutofit lnSpcReduction="10000"/>
          </a:bodyPr>
          <a:lstStyle/>
          <a:p>
            <a:r>
              <a:rPr lang="pl-PL" b="1" dirty="0">
                <a:solidFill>
                  <a:schemeClr val="tx1"/>
                </a:solidFill>
              </a:rPr>
              <a:t>1887 </a:t>
            </a:r>
            <a:r>
              <a:rPr lang="pl-PL" dirty="0">
                <a:solidFill>
                  <a:schemeClr val="tx1"/>
                </a:solidFill>
              </a:rPr>
              <a:t>– Józef Piłsudski rozpoczyna naukę w I Gimnazjum Rządowym w Wilnie. W 1888 roku wraz z bratem Bronisławem wydawał pisemko „Gołąb </a:t>
            </a:r>
            <a:r>
              <a:rPr lang="pl-PL" dirty="0" err="1">
                <a:solidFill>
                  <a:schemeClr val="tx1"/>
                </a:solidFill>
              </a:rPr>
              <a:t>Zułowski</a:t>
            </a:r>
            <a:r>
              <a:rPr lang="pl-PL" dirty="0">
                <a:solidFill>
                  <a:schemeClr val="tx1"/>
                </a:solidFill>
              </a:rPr>
              <a:t>” Od 1882 r. prowadził działalność w kółku samokształceniowym „Spójnia”.</a:t>
            </a:r>
          </a:p>
          <a:p>
            <a:r>
              <a:rPr lang="pl-PL" b="1" dirty="0" smtClean="0">
                <a:solidFill>
                  <a:schemeClr val="tx1"/>
                </a:solidFill>
              </a:rPr>
              <a:t>1 </a:t>
            </a:r>
            <a:r>
              <a:rPr lang="pl-PL" b="1" dirty="0">
                <a:solidFill>
                  <a:schemeClr val="tx1"/>
                </a:solidFill>
              </a:rPr>
              <a:t>IX 1884 </a:t>
            </a:r>
            <a:r>
              <a:rPr lang="pl-PL" dirty="0">
                <a:solidFill>
                  <a:schemeClr val="tx1"/>
                </a:solidFill>
              </a:rPr>
              <a:t>– śmierć matki Piłsudskiego. Pochowana początkowo w rodzinnym majątku </a:t>
            </a:r>
            <a:r>
              <a:rPr lang="pl-PL" dirty="0" err="1">
                <a:solidFill>
                  <a:schemeClr val="tx1"/>
                </a:solidFill>
              </a:rPr>
              <a:t>Suginty</a:t>
            </a:r>
            <a:r>
              <a:rPr lang="pl-PL" dirty="0">
                <a:solidFill>
                  <a:schemeClr val="tx1"/>
                </a:solidFill>
              </a:rPr>
              <a:t>, a od 1935 r. na wileńskiej Rossie.</a:t>
            </a:r>
          </a:p>
          <a:p>
            <a:r>
              <a:rPr lang="pl-PL" b="1" dirty="0" smtClean="0">
                <a:solidFill>
                  <a:schemeClr val="tx1"/>
                </a:solidFill>
              </a:rPr>
              <a:t>1885 </a:t>
            </a:r>
            <a:r>
              <a:rPr lang="pl-PL" b="1" dirty="0">
                <a:solidFill>
                  <a:schemeClr val="tx1"/>
                </a:solidFill>
              </a:rPr>
              <a:t>–</a:t>
            </a:r>
            <a:r>
              <a:rPr lang="pl-PL" dirty="0">
                <a:solidFill>
                  <a:schemeClr val="tx1"/>
                </a:solidFill>
              </a:rPr>
              <a:t> Piłsudski zdał maturę i rozpoczął studia na wydziale medycznym uniwersytetu w Charkowie. Dwukrotnie aresztowany za udział w demonstracjach studenckich, porzucił uniwersytet w</a:t>
            </a:r>
          </a:p>
          <a:p>
            <a:r>
              <a:rPr lang="pl-PL" b="1" dirty="0" smtClean="0">
                <a:solidFill>
                  <a:schemeClr val="tx1"/>
                </a:solidFill>
              </a:rPr>
              <a:t>1886 </a:t>
            </a:r>
            <a:r>
              <a:rPr lang="pl-PL" b="1" dirty="0">
                <a:solidFill>
                  <a:schemeClr val="tx1"/>
                </a:solidFill>
              </a:rPr>
              <a:t>r.</a:t>
            </a:r>
            <a:r>
              <a:rPr lang="pl-PL" dirty="0">
                <a:solidFill>
                  <a:schemeClr val="tx1"/>
                </a:solidFill>
              </a:rPr>
              <a:t> z zamiarem przeniesienia się na Uniwersytet w Dorpacie. Nie został jednak przyjęty z powodu negatywnej opinii policji z Charkowa. Powrócił do Wilna i rozpoczął działalność w kółku konspiracyjnym o orientacji socjalistycznej.</a:t>
            </a:r>
          </a:p>
          <a:p>
            <a:r>
              <a:rPr lang="pl-PL" b="1" dirty="0" smtClean="0">
                <a:solidFill>
                  <a:schemeClr val="tx1"/>
                </a:solidFill>
              </a:rPr>
              <a:t>1887 </a:t>
            </a:r>
            <a:r>
              <a:rPr lang="pl-PL" dirty="0">
                <a:solidFill>
                  <a:schemeClr val="tx1"/>
                </a:solidFill>
              </a:rPr>
              <a:t>– aresztowanie Józefa i Bronisława Piłsudskich, oskarżonych o współudział w przygotowywanym zamachu na cara Aleksandra III. Przypadek zrządził, że bracia byli w ten zamach zamieszani. </a:t>
            </a:r>
            <a:r>
              <a:rPr lang="pl-PL" dirty="0" err="1">
                <a:solidFill>
                  <a:schemeClr val="tx1"/>
                </a:solidFill>
              </a:rPr>
              <a:t>Kanczer</a:t>
            </a:r>
            <a:r>
              <a:rPr lang="pl-PL" dirty="0">
                <a:solidFill>
                  <a:schemeClr val="tx1"/>
                </a:solidFill>
              </a:rPr>
              <a:t>, członek terrorystycznej organizacji „</a:t>
            </a:r>
            <a:r>
              <a:rPr lang="pl-PL" dirty="0" err="1">
                <a:solidFill>
                  <a:schemeClr val="tx1"/>
                </a:solidFill>
              </a:rPr>
              <a:t>Narodnaja</a:t>
            </a:r>
            <a:r>
              <a:rPr lang="pl-PL" dirty="0">
                <a:solidFill>
                  <a:schemeClr val="tx1"/>
                </a:solidFill>
              </a:rPr>
              <a:t> Wola” z Petersburga miał odebrać od wileńskiego aptekarza, Tytusa Paszkowskiego materiały chemiczne potrzebne do konstrukcji bomby. Nie znając nikogo w Wilnie, wziął od studiującego w Petersburgu Bronisława Piłsudskiego wileński adres Piłsudskich. Józef, na prośbę brata, spotkał się z </a:t>
            </a:r>
            <a:r>
              <a:rPr lang="pl-PL" dirty="0" err="1">
                <a:solidFill>
                  <a:schemeClr val="tx1"/>
                </a:solidFill>
              </a:rPr>
              <a:t>Kanczerem</a:t>
            </a:r>
            <a:r>
              <a:rPr lang="pl-PL" dirty="0">
                <a:solidFill>
                  <a:schemeClr val="tx1"/>
                </a:solidFill>
              </a:rPr>
              <a:t> i nie wnikając w szczegóły, udzielił oczekiwanej pomocy. Po przypadkowym aresztowaniu spiskowców i zeznaniach </a:t>
            </a:r>
            <a:r>
              <a:rPr lang="pl-PL" dirty="0" err="1">
                <a:solidFill>
                  <a:schemeClr val="tx1"/>
                </a:solidFill>
              </a:rPr>
              <a:t>Kanczera</a:t>
            </a:r>
            <a:r>
              <a:rPr lang="pl-PL" dirty="0">
                <a:solidFill>
                  <a:schemeClr val="tx1"/>
                </a:solidFill>
              </a:rPr>
              <a:t> aresztowano obu Piłsudskich. Bronisław otrzymał wyrok 15 lat zesłania na Sachalinie, a Józef 5 lat na Syberii.</a:t>
            </a:r>
          </a:p>
        </p:txBody>
      </p:sp>
    </p:spTree>
    <p:extLst>
      <p:ext uri="{BB962C8B-B14F-4D97-AF65-F5344CB8AC3E}">
        <p14:creationId xmlns="" xmlns:p14="http://schemas.microsoft.com/office/powerpoint/2010/main" val="550422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9389" y="457199"/>
            <a:ext cx="11466095" cy="5823285"/>
          </a:xfrm>
        </p:spPr>
        <p:txBody>
          <a:bodyPr/>
          <a:lstStyle/>
          <a:p>
            <a:pPr marL="45720" indent="0" algn="ctr">
              <a:buNone/>
            </a:pPr>
            <a:r>
              <a:rPr lang="pl-PL" dirty="0" smtClean="0">
                <a:solidFill>
                  <a:schemeClr val="tx1"/>
                </a:solidFill>
              </a:rPr>
              <a:t>„Być </a:t>
            </a:r>
            <a:r>
              <a:rPr lang="pl-PL" dirty="0">
                <a:solidFill>
                  <a:schemeClr val="tx1"/>
                </a:solidFill>
              </a:rPr>
              <a:t>zwyciężonym i nie ulec to zwycięstwo, zwyciężyć i spocząć na laurach to klęska</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„Polacy </a:t>
            </a:r>
            <a:r>
              <a:rPr lang="pl-PL" dirty="0">
                <a:solidFill>
                  <a:schemeClr val="tx1"/>
                </a:solidFill>
              </a:rPr>
              <a:t>chcą niepodległości, lecz pragnęliby, aby ta niepodległość kosztowała dwa grosze i dwie krople krwi. A niepodległość jest dobrem nie tylko cennym, ale bardzo kosztownym. </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„Ja </a:t>
            </a:r>
            <a:r>
              <a:rPr lang="pl-PL" dirty="0">
                <a:solidFill>
                  <a:schemeClr val="tx1"/>
                </a:solidFill>
              </a:rPr>
              <a:t>teraz nie należę do partii, ja należę do </a:t>
            </a:r>
            <a:r>
              <a:rPr lang="pl-PL" dirty="0" smtClean="0">
                <a:solidFill>
                  <a:schemeClr val="tx1"/>
                </a:solidFill>
              </a:rPr>
              <a:t>narodu.”</a:t>
            </a:r>
          </a:p>
          <a:p>
            <a:pPr marL="45720" indent="0" algn="ctr">
              <a:buNone/>
            </a:pPr>
            <a:endParaRPr lang="pl-PL" dirty="0">
              <a:solidFill>
                <a:schemeClr val="tx1"/>
              </a:solidFill>
            </a:endParaRPr>
          </a:p>
          <a:p>
            <a:pPr marL="45720" indent="0" algn="ctr">
              <a:buNone/>
            </a:pPr>
            <a:r>
              <a:rPr lang="pl-PL" dirty="0" smtClean="0">
                <a:solidFill>
                  <a:schemeClr val="tx1"/>
                </a:solidFill>
              </a:rPr>
              <a:t>„Myślałem </a:t>
            </a:r>
            <a:r>
              <a:rPr lang="pl-PL" dirty="0">
                <a:solidFill>
                  <a:schemeClr val="tx1"/>
                </a:solidFill>
              </a:rPr>
              <a:t>już nieraz, że umierając przeklnę Polskę. Dziś wiem, że tego nie zrobię. Lecz gdy po śmierci stanę przed Bogiem, będę go prosił, aby nie przysyłał Polsce wielkich ludzi</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„Siła </a:t>
            </a:r>
            <a:r>
              <a:rPr lang="pl-PL" dirty="0">
                <a:solidFill>
                  <a:schemeClr val="tx1"/>
                </a:solidFill>
              </a:rPr>
              <a:t>nie może liczyć się z tym, co się komu podoba, a co się nie podoba. Gdy frymarczy, gdy zaczyna się wahać, przestaje być siłą</a:t>
            </a:r>
            <a:r>
              <a:rPr lang="pl-PL" dirty="0" smtClean="0">
                <a:solidFill>
                  <a:schemeClr val="tx1"/>
                </a:solidFill>
              </a:rPr>
              <a:t>.”</a:t>
            </a:r>
            <a:endParaRPr lang="pl-PL" dirty="0">
              <a:solidFill>
                <a:schemeClr val="tx1"/>
              </a:solidFill>
            </a:endParaRPr>
          </a:p>
        </p:txBody>
      </p:sp>
    </p:spTree>
    <p:extLst>
      <p:ext uri="{BB962C8B-B14F-4D97-AF65-F5344CB8AC3E}">
        <p14:creationId xmlns="" xmlns:p14="http://schemas.microsoft.com/office/powerpoint/2010/main" val="1134622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45720" indent="0" algn="ctr">
              <a:buNone/>
            </a:pPr>
            <a:r>
              <a:rPr lang="pl-PL" sz="13800" b="1" dirty="0" smtClean="0">
                <a:solidFill>
                  <a:schemeClr val="tx1"/>
                </a:solidFill>
              </a:rPr>
              <a:t>KONIEC!</a:t>
            </a:r>
            <a:endParaRPr lang="pl-PL" sz="13800" b="1" dirty="0">
              <a:solidFill>
                <a:schemeClr val="tx1"/>
              </a:solidFill>
            </a:endParaRPr>
          </a:p>
        </p:txBody>
      </p:sp>
    </p:spTree>
    <p:extLst>
      <p:ext uri="{BB962C8B-B14F-4D97-AF65-F5344CB8AC3E}">
        <p14:creationId xmlns="" xmlns:p14="http://schemas.microsoft.com/office/powerpoint/2010/main" val="255001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433136"/>
            <a:ext cx="11454063" cy="6148137"/>
          </a:xfrm>
        </p:spPr>
        <p:txBody>
          <a:bodyPr>
            <a:normAutofit lnSpcReduction="10000"/>
          </a:bodyPr>
          <a:lstStyle/>
          <a:p>
            <a:r>
              <a:rPr lang="pl-PL" b="1" dirty="0">
                <a:solidFill>
                  <a:schemeClr val="tx1"/>
                </a:solidFill>
              </a:rPr>
              <a:t>Wrzesień 1887 </a:t>
            </a:r>
            <a:r>
              <a:rPr lang="pl-PL" dirty="0">
                <a:solidFill>
                  <a:schemeClr val="tx1"/>
                </a:solidFill>
              </a:rPr>
              <a:t>– początek zesłania syberyjskiego. W pierwszych dniach października dwudziestoletni Józef, katorżniczą drogą tysięcy polskich zesłańców dotarł do Irkucka. Docelowym miejscem zesłania był </a:t>
            </a:r>
            <a:r>
              <a:rPr lang="pl-PL" dirty="0" err="1">
                <a:solidFill>
                  <a:schemeClr val="tx1"/>
                </a:solidFill>
              </a:rPr>
              <a:t>Kireńsk</a:t>
            </a:r>
            <a:r>
              <a:rPr lang="pl-PL" dirty="0">
                <a:solidFill>
                  <a:schemeClr val="tx1"/>
                </a:solidFill>
              </a:rPr>
              <a:t> nad Leną. Czekając w irkuckim więzieniu na zamarznięcie Leny, Piłsudski uczestniczył w buncie więźniów, podczas którego został ciężko pobity przez żandarmów. Za udział w buncie skazano go na 6 miesięcy więzienia. Karę odbył w </a:t>
            </a:r>
            <a:r>
              <a:rPr lang="pl-PL" dirty="0" err="1">
                <a:solidFill>
                  <a:schemeClr val="tx1"/>
                </a:solidFill>
              </a:rPr>
              <a:t>Kireńsku</a:t>
            </a:r>
            <a:r>
              <a:rPr lang="pl-PL" dirty="0">
                <a:solidFill>
                  <a:schemeClr val="tx1"/>
                </a:solidFill>
              </a:rPr>
              <a:t>. Często chorując, przebywał głównie w więziennym szpitalu. W </a:t>
            </a:r>
            <a:r>
              <a:rPr lang="pl-PL" dirty="0" err="1">
                <a:solidFill>
                  <a:schemeClr val="tx1"/>
                </a:solidFill>
              </a:rPr>
              <a:t>Kireńsku</a:t>
            </a:r>
            <a:r>
              <a:rPr lang="pl-PL" dirty="0">
                <a:solidFill>
                  <a:schemeClr val="tx1"/>
                </a:solidFill>
              </a:rPr>
              <a:t> poznał skazanego na katorgę socjalistę Stanisława </a:t>
            </a:r>
            <a:r>
              <a:rPr lang="pl-PL" dirty="0" err="1">
                <a:solidFill>
                  <a:schemeClr val="tx1"/>
                </a:solidFill>
              </a:rPr>
              <a:t>Landego</a:t>
            </a:r>
            <a:r>
              <a:rPr lang="pl-PL" dirty="0">
                <a:solidFill>
                  <a:schemeClr val="tx1"/>
                </a:solidFill>
              </a:rPr>
              <a:t> oraz jego rodzinę, w tym szwagierkę </a:t>
            </a:r>
            <a:r>
              <a:rPr lang="pl-PL" dirty="0" err="1">
                <a:solidFill>
                  <a:schemeClr val="tx1"/>
                </a:solidFill>
              </a:rPr>
              <a:t>Leonardę</a:t>
            </a:r>
            <a:r>
              <a:rPr lang="pl-PL" dirty="0">
                <a:solidFill>
                  <a:schemeClr val="tx1"/>
                </a:solidFill>
              </a:rPr>
              <a:t> Lewandowską – pierwszą kobietę swego życia</a:t>
            </a:r>
            <a:r>
              <a:rPr lang="pl-PL" dirty="0" smtClean="0">
                <a:solidFill>
                  <a:schemeClr val="tx1"/>
                </a:solidFill>
              </a:rPr>
              <a:t>.</a:t>
            </a:r>
            <a:endParaRPr lang="pl-PL" dirty="0">
              <a:solidFill>
                <a:schemeClr val="tx1"/>
              </a:solidFill>
            </a:endParaRPr>
          </a:p>
          <a:p>
            <a:r>
              <a:rPr lang="pl-PL" b="1" dirty="0">
                <a:solidFill>
                  <a:schemeClr val="tx1"/>
                </a:solidFill>
              </a:rPr>
              <a:t>1890 </a:t>
            </a:r>
            <a:r>
              <a:rPr lang="pl-PL" dirty="0">
                <a:solidFill>
                  <a:schemeClr val="tx1"/>
                </a:solidFill>
              </a:rPr>
              <a:t>– pogarszający się stan zdrowia sprawił, że władze zezwoliły Piłsudskiemu na przeniesienie się do </a:t>
            </a:r>
            <a:r>
              <a:rPr lang="pl-PL" dirty="0" err="1">
                <a:solidFill>
                  <a:schemeClr val="tx1"/>
                </a:solidFill>
              </a:rPr>
              <a:t>Tunki</a:t>
            </a:r>
            <a:r>
              <a:rPr lang="pl-PL" dirty="0">
                <a:solidFill>
                  <a:schemeClr val="tx1"/>
                </a:solidFill>
              </a:rPr>
              <a:t> (200 km od Irkucka), gdzie panował łagodniejszy klimat. Poznał tu wielu zesłańców politycznych, m.in. Bronisława </a:t>
            </a:r>
            <a:r>
              <a:rPr lang="pl-PL" dirty="0" err="1">
                <a:solidFill>
                  <a:schemeClr val="tx1"/>
                </a:solidFill>
              </a:rPr>
              <a:t>Szwarce</a:t>
            </a:r>
            <a:r>
              <a:rPr lang="pl-PL" dirty="0">
                <a:solidFill>
                  <a:schemeClr val="tx1"/>
                </a:solidFill>
              </a:rPr>
              <a:t>, członka Centralnego Komitetu Narodowego z 1862 r</a:t>
            </a:r>
            <a:r>
              <a:rPr lang="pl-PL" dirty="0" smtClean="0">
                <a:solidFill>
                  <a:schemeClr val="tx1"/>
                </a:solidFill>
              </a:rPr>
              <a:t>.</a:t>
            </a:r>
            <a:endParaRPr lang="pl-PL" dirty="0">
              <a:solidFill>
                <a:schemeClr val="tx1"/>
              </a:solidFill>
            </a:endParaRPr>
          </a:p>
          <a:p>
            <a:r>
              <a:rPr lang="pl-PL" b="1" dirty="0">
                <a:solidFill>
                  <a:schemeClr val="tx1"/>
                </a:solidFill>
              </a:rPr>
              <a:t>1 VII 1892 </a:t>
            </a:r>
            <a:r>
              <a:rPr lang="pl-PL" dirty="0">
                <a:solidFill>
                  <a:schemeClr val="tx1"/>
                </a:solidFill>
              </a:rPr>
              <a:t>– powrót do Wilna. Zesłanie nie załamało Piłsudskiego, przeciwnie, zahartowało jego charakter i wyrobiło przekonanie o konieczności walki o niepodległą ojczyznę</a:t>
            </a:r>
            <a:r>
              <a:rPr lang="pl-PL" dirty="0" smtClean="0">
                <a:solidFill>
                  <a:schemeClr val="tx1"/>
                </a:solidFill>
              </a:rPr>
              <a:t>.</a:t>
            </a:r>
            <a:endParaRPr lang="pl-PL" dirty="0">
              <a:solidFill>
                <a:schemeClr val="tx1"/>
              </a:solidFill>
            </a:endParaRPr>
          </a:p>
          <a:p>
            <a:r>
              <a:rPr lang="pl-PL" b="1" dirty="0">
                <a:solidFill>
                  <a:schemeClr val="tx1"/>
                </a:solidFill>
              </a:rPr>
              <a:t>1893</a:t>
            </a:r>
            <a:r>
              <a:rPr lang="pl-PL" dirty="0">
                <a:solidFill>
                  <a:schemeClr val="tx1"/>
                </a:solidFill>
              </a:rPr>
              <a:t> – Piłsudski, uwolniwszy się od dozoru policyjnego wyjechał do Warszawy i wstąpił do PPS (powstałej tego roku w wyniku zjednoczenia Związku Robotników Polskich z II Proletariatem). Rok wcześniej zjazd paryski Związku Zagranicznego Socjalistów Polskich (ZZSP), na wniosek Bolesława Limanowskiego ujął w programie partii hasło walki o niepodległość Polski. Na I Zjeździe PPS w lasach </a:t>
            </a:r>
            <a:r>
              <a:rPr lang="pl-PL" dirty="0" err="1">
                <a:solidFill>
                  <a:schemeClr val="tx1"/>
                </a:solidFill>
              </a:rPr>
              <a:t>ponarskich</a:t>
            </a:r>
            <a:r>
              <a:rPr lang="pl-PL" dirty="0">
                <a:solidFill>
                  <a:schemeClr val="tx1"/>
                </a:solidFill>
              </a:rPr>
              <a:t> pod Wilnem Piłsudski reprezentował „sekcję litewską”. </a:t>
            </a:r>
            <a:r>
              <a:rPr lang="pl-PL" dirty="0" smtClean="0">
                <a:solidFill>
                  <a:schemeClr val="tx1"/>
                </a:solidFill>
              </a:rPr>
              <a:t>              W </a:t>
            </a:r>
            <a:r>
              <a:rPr lang="pl-PL" dirty="0">
                <a:solidFill>
                  <a:schemeClr val="tx1"/>
                </a:solidFill>
              </a:rPr>
              <a:t>październiku tego roku wszedł do kierownictwa partii jako towarzysz „Wiktor”.</a:t>
            </a:r>
          </a:p>
        </p:txBody>
      </p:sp>
    </p:spTree>
    <p:extLst>
      <p:ext uri="{BB962C8B-B14F-4D97-AF65-F5344CB8AC3E}">
        <p14:creationId xmlns="" xmlns:p14="http://schemas.microsoft.com/office/powerpoint/2010/main" val="134901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34716" y="649705"/>
            <a:ext cx="9872871" cy="6039852"/>
          </a:xfrm>
        </p:spPr>
        <p:txBody>
          <a:bodyPr>
            <a:normAutofit/>
          </a:bodyPr>
          <a:lstStyle/>
          <a:p>
            <a:r>
              <a:rPr lang="pl-PL" sz="2400" b="1" dirty="0">
                <a:solidFill>
                  <a:schemeClr val="tx1"/>
                </a:solidFill>
              </a:rPr>
              <a:t>Luty 1894 </a:t>
            </a:r>
            <a:r>
              <a:rPr lang="pl-PL" sz="2400" dirty="0">
                <a:solidFill>
                  <a:schemeClr val="tx1"/>
                </a:solidFill>
              </a:rPr>
              <a:t>– na II Zjeździe PPS Piłsudski został wybrany do Centralnego Komitetu Robotniczego (z małymi przerwami będzie jego członkiem do 1914 r.). Ponadto powołano go na redaktora „Robotnika”. Pełnił role publicysty, wydawcy i drukarza. Współpracowali z nim między innym Aleksander Sulkiewicz i Stanisław </a:t>
            </a:r>
            <a:r>
              <a:rPr lang="pl-PL" sz="2400" dirty="0" err="1">
                <a:solidFill>
                  <a:schemeClr val="tx1"/>
                </a:solidFill>
              </a:rPr>
              <a:t>Wojciechwski</a:t>
            </a:r>
            <a:r>
              <a:rPr lang="pl-PL" sz="2400" dirty="0">
                <a:solidFill>
                  <a:schemeClr val="tx1"/>
                </a:solidFill>
              </a:rPr>
              <a:t>. Tajna drukarnia pisma mieściła się w </a:t>
            </a:r>
            <a:r>
              <a:rPr lang="pl-PL" sz="2400" dirty="0" err="1">
                <a:solidFill>
                  <a:schemeClr val="tx1"/>
                </a:solidFill>
              </a:rPr>
              <a:t>Lipniszkach</a:t>
            </a:r>
            <a:r>
              <a:rPr lang="pl-PL" sz="2400" dirty="0">
                <a:solidFill>
                  <a:schemeClr val="tx1"/>
                </a:solidFill>
              </a:rPr>
              <a:t>, 50 km od Wilna. Pierwszy numer „Robotnika” wyszedł 12 VII 1894 r</a:t>
            </a:r>
            <a:r>
              <a:rPr lang="pl-PL" sz="2400" dirty="0" smtClean="0">
                <a:solidFill>
                  <a:schemeClr val="tx1"/>
                </a:solidFill>
              </a:rPr>
              <a:t>.</a:t>
            </a:r>
            <a:endParaRPr lang="pl-PL" sz="2400" dirty="0">
              <a:solidFill>
                <a:schemeClr val="tx1"/>
              </a:solidFill>
            </a:endParaRPr>
          </a:p>
          <a:p>
            <a:r>
              <a:rPr lang="pl-PL" sz="2400" b="1" dirty="0">
                <a:solidFill>
                  <a:schemeClr val="tx1"/>
                </a:solidFill>
              </a:rPr>
              <a:t>1895 – </a:t>
            </a:r>
            <a:r>
              <a:rPr lang="pl-PL" sz="2400" dirty="0">
                <a:solidFill>
                  <a:schemeClr val="tx1"/>
                </a:solidFill>
              </a:rPr>
              <a:t>przeniesienie drukarni do Wilna. Tego roku Piłsudski wyjechał do Genewy na Zjazd ZZSP (pierwszy pobyt na Zachodzie). Po sierpniowych aresztowaniach czołowych działaczy partyjnych Piłsudski został pierwszoplanową postacią w PPS. Skupiał wszelkie formy działalności partyjnej. Jego publikacje wywierały znaczący wpływ na społeczne i polityczne poglądy części Polaków. Ogromną zasługą Piłsudskiego było wyrwanie polskiego socjalizmu z wpływów komunizmu i ukierunkowanie go na idee niepodległościowe.</a:t>
            </a:r>
          </a:p>
        </p:txBody>
      </p:sp>
    </p:spTree>
    <p:extLst>
      <p:ext uri="{BB962C8B-B14F-4D97-AF65-F5344CB8AC3E}">
        <p14:creationId xmlns="" xmlns:p14="http://schemas.microsoft.com/office/powerpoint/2010/main" val="321379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55521" y="950494"/>
            <a:ext cx="7237393" cy="5002487"/>
          </a:xfrm>
        </p:spPr>
      </p:pic>
    </p:spTree>
    <p:extLst>
      <p:ext uri="{BB962C8B-B14F-4D97-AF65-F5344CB8AC3E}">
        <p14:creationId xmlns="" xmlns:p14="http://schemas.microsoft.com/office/powerpoint/2010/main" val="105790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1422" y="409074"/>
            <a:ext cx="10462418" cy="6003758"/>
          </a:xfrm>
        </p:spPr>
        <p:txBody>
          <a:bodyPr>
            <a:noAutofit/>
          </a:bodyPr>
          <a:lstStyle/>
          <a:p>
            <a:r>
              <a:rPr lang="pl-PL" sz="2400" b="1" dirty="0">
                <a:solidFill>
                  <a:schemeClr val="tx1"/>
                </a:solidFill>
              </a:rPr>
              <a:t>1896 – </a:t>
            </a:r>
            <a:r>
              <a:rPr lang="pl-PL" sz="2400" dirty="0">
                <a:solidFill>
                  <a:schemeClr val="tx1"/>
                </a:solidFill>
              </a:rPr>
              <a:t>Piłsudski wziął udział w Kongresie II Międzynarodówki w Londynie. W tym okresie często </a:t>
            </a:r>
            <a:r>
              <a:rPr lang="pl-PL" sz="2400" dirty="0" err="1">
                <a:solidFill>
                  <a:schemeClr val="tx1"/>
                </a:solidFill>
              </a:rPr>
              <a:t>wyjażdżał</a:t>
            </a:r>
            <a:r>
              <a:rPr lang="pl-PL" sz="2400" dirty="0">
                <a:solidFill>
                  <a:schemeClr val="tx1"/>
                </a:solidFill>
              </a:rPr>
              <a:t> do Galicji i Europy Zachodniej</a:t>
            </a:r>
            <a:r>
              <a:rPr lang="pl-PL" sz="2400" dirty="0" smtClean="0">
                <a:solidFill>
                  <a:schemeClr val="tx1"/>
                </a:solidFill>
              </a:rPr>
              <a:t>.</a:t>
            </a:r>
            <a:endParaRPr lang="pl-PL" sz="2400" dirty="0">
              <a:solidFill>
                <a:schemeClr val="tx1"/>
              </a:solidFill>
            </a:endParaRPr>
          </a:p>
          <a:p>
            <a:r>
              <a:rPr lang="pl-PL" sz="2400" b="1" dirty="0">
                <a:solidFill>
                  <a:schemeClr val="tx1"/>
                </a:solidFill>
              </a:rPr>
              <a:t>15 VII 1899 – </a:t>
            </a:r>
            <a:r>
              <a:rPr lang="pl-PL" sz="2400" dirty="0">
                <a:solidFill>
                  <a:schemeClr val="tx1"/>
                </a:solidFill>
              </a:rPr>
              <a:t>ślub z Marią z </a:t>
            </a:r>
            <a:r>
              <a:rPr lang="pl-PL" sz="2400" dirty="0" err="1">
                <a:solidFill>
                  <a:schemeClr val="tx1"/>
                </a:solidFill>
              </a:rPr>
              <a:t>Koplewskich</a:t>
            </a:r>
            <a:r>
              <a:rPr lang="pl-PL" sz="2400" dirty="0">
                <a:solidFill>
                  <a:schemeClr val="tx1"/>
                </a:solidFill>
              </a:rPr>
              <a:t> Juszkiewiczową w Paproci Dużej (gubernia łomżyńska). Wcześniej, 24 maja tego roku Piłsudski zmienił wyznanie na ewangelicko – augsburskie, gdyż Maria była rozwódką</a:t>
            </a:r>
            <a:r>
              <a:rPr lang="pl-PL" sz="2400" dirty="0" smtClean="0">
                <a:solidFill>
                  <a:schemeClr val="tx1"/>
                </a:solidFill>
              </a:rPr>
              <a:t>.</a:t>
            </a:r>
            <a:endParaRPr lang="pl-PL" sz="2400" dirty="0">
              <a:solidFill>
                <a:schemeClr val="tx1"/>
              </a:solidFill>
            </a:endParaRPr>
          </a:p>
          <a:p>
            <a:r>
              <a:rPr lang="pl-PL" sz="2400" b="1" dirty="0">
                <a:solidFill>
                  <a:schemeClr val="tx1"/>
                </a:solidFill>
              </a:rPr>
              <a:t>22 X 1899 –</a:t>
            </a:r>
            <a:r>
              <a:rPr lang="pl-PL" sz="2400" dirty="0">
                <a:solidFill>
                  <a:schemeClr val="tx1"/>
                </a:solidFill>
              </a:rPr>
              <a:t>Piłsudscy, wraz z drukarnią przenieśli się do Łodzi, na ul. Wschodnią 19.</a:t>
            </a:r>
          </a:p>
          <a:p>
            <a:r>
              <a:rPr lang="pl-PL" sz="2400" b="1" dirty="0" smtClean="0">
                <a:solidFill>
                  <a:schemeClr val="tx1"/>
                </a:solidFill>
              </a:rPr>
              <a:t>21/22 </a:t>
            </a:r>
            <a:r>
              <a:rPr lang="pl-PL" sz="2400" b="1" dirty="0">
                <a:solidFill>
                  <a:schemeClr val="tx1"/>
                </a:solidFill>
              </a:rPr>
              <a:t>II 1900 </a:t>
            </a:r>
            <a:r>
              <a:rPr lang="pl-PL" sz="2400" dirty="0">
                <a:solidFill>
                  <a:schemeClr val="tx1"/>
                </a:solidFill>
              </a:rPr>
              <a:t>– przypadkowy nalot policji na mieszkanie Piłsudskich i drukarnię „Robotnika” ze złożonymi dziewięcioma stronami 36 numeru pisma. Aresztowanie obydwojga Piłsudskich. Marię wkrótce zwolniono, a Józef trafił do słynnego X Pawilonu Cytadeli Warszawskiej, cela nr 39. W więzieniu symulował chorobę psychiczną</a:t>
            </a:r>
            <a:r>
              <a:rPr lang="pl-PL" sz="2400" dirty="0" smtClean="0">
                <a:solidFill>
                  <a:schemeClr val="tx1"/>
                </a:solidFill>
              </a:rPr>
              <a:t>.</a:t>
            </a:r>
            <a:endParaRPr lang="pl-PL" sz="2400" dirty="0">
              <a:solidFill>
                <a:schemeClr val="tx1"/>
              </a:solidFill>
            </a:endParaRPr>
          </a:p>
          <a:p>
            <a:r>
              <a:rPr lang="pl-PL" sz="2400" b="1" dirty="0">
                <a:solidFill>
                  <a:schemeClr val="tx1"/>
                </a:solidFill>
              </a:rPr>
              <a:t>15 XII 1900 – </a:t>
            </a:r>
            <a:r>
              <a:rPr lang="pl-PL" sz="2400" dirty="0">
                <a:solidFill>
                  <a:schemeClr val="tx1"/>
                </a:solidFill>
              </a:rPr>
              <a:t>przeniesienie Piłsudskiego do szpitala dla obłąkanych im. św. Mikołaja Cudotwórcy w Petersburgu. Przyjaciele z PPS – Aleksander Sulkiewicz i Maria Paszkowska, w porozumieniu ze szpitalnym lekarzem Władysławem Mazurkiewiczem przygotowali ucieczkę ze szpitala.</a:t>
            </a:r>
          </a:p>
        </p:txBody>
      </p:sp>
    </p:spTree>
    <p:extLst>
      <p:ext uri="{BB962C8B-B14F-4D97-AF65-F5344CB8AC3E}">
        <p14:creationId xmlns="" xmlns:p14="http://schemas.microsoft.com/office/powerpoint/2010/main" val="27060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07444" y="1094874"/>
            <a:ext cx="7076198" cy="4275228"/>
          </a:xfr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8179" y="1070811"/>
            <a:ext cx="4162926" cy="4343400"/>
          </a:xfrm>
          <a:prstGeom prst="rect">
            <a:avLst/>
          </a:prstGeom>
        </p:spPr>
      </p:pic>
    </p:spTree>
    <p:extLst>
      <p:ext uri="{BB962C8B-B14F-4D97-AF65-F5344CB8AC3E}">
        <p14:creationId xmlns="" xmlns:p14="http://schemas.microsoft.com/office/powerpoint/2010/main" val="2552572434"/>
      </p:ext>
    </p:extLst>
  </p:cSld>
  <p:clrMapOvr>
    <a:masterClrMapping/>
  </p:clrMapOvr>
</p:sld>
</file>

<file path=ppt/theme/theme1.xml><?xml version="1.0" encoding="utf-8"?>
<a:theme xmlns:a="http://schemas.openxmlformats.org/drawingml/2006/main" name="Podstawa">
  <a:themeElements>
    <a:clrScheme name="Czerwony">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odstawa">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TM03457444[[fn=Podstawa]]</Template>
  <TotalTime>265</TotalTime>
  <Words>4403</Words>
  <Application>Microsoft Office PowerPoint</Application>
  <PresentationFormat>Niestandardowy</PresentationFormat>
  <Paragraphs>145</Paragraphs>
  <Slides>41</Slides>
  <Notes>0</Notes>
  <HiddenSlides>0</HiddenSlides>
  <MMClips>0</MMClips>
  <ScaleCrop>false</ScaleCrop>
  <HeadingPairs>
    <vt:vector size="4" baseType="variant">
      <vt:variant>
        <vt:lpstr>Motyw</vt:lpstr>
      </vt:variant>
      <vt:variant>
        <vt:i4>1</vt:i4>
      </vt:variant>
      <vt:variant>
        <vt:lpstr>Tytuły slajdów</vt:lpstr>
      </vt:variant>
      <vt:variant>
        <vt:i4>41</vt:i4>
      </vt:variant>
    </vt:vector>
  </HeadingPairs>
  <TitlesOfParts>
    <vt:vector size="42" baseType="lpstr">
      <vt:lpstr>Podstawa</vt:lpstr>
      <vt:lpstr>Józef Piłsudski</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Józef Piłsudski</dc:title>
  <dc:creator>Mariusz Fidura</dc:creator>
  <cp:lastModifiedBy>Dell</cp:lastModifiedBy>
  <cp:revision>35</cp:revision>
  <dcterms:created xsi:type="dcterms:W3CDTF">2017-06-04T16:34:32Z</dcterms:created>
  <dcterms:modified xsi:type="dcterms:W3CDTF">2017-11-20T07:48:02Z</dcterms:modified>
</cp:coreProperties>
</file>