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2" r:id="rId8"/>
    <p:sldId id="260" r:id="rId9"/>
    <p:sldId id="265" r:id="rId10"/>
    <p:sldId id="266" r:id="rId11"/>
    <p:sldId id="267" r:id="rId12"/>
    <p:sldId id="272" r:id="rId13"/>
    <p:sldId id="274" r:id="rId14"/>
    <p:sldId id="269" r:id="rId15"/>
    <p:sldId id="271" r:id="rId16"/>
    <p:sldId id="270" r:id="rId17"/>
    <p:sldId id="273" r:id="rId18"/>
    <p:sldId id="275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2521" y="4475421"/>
            <a:ext cx="7766936" cy="1646302"/>
          </a:xfrm>
        </p:spPr>
        <p:txBody>
          <a:bodyPr/>
          <a:lstStyle/>
          <a:p>
            <a:pPr algn="l"/>
            <a:r>
              <a:rPr lang="pl-PL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KORONAWIRUS</a:t>
            </a:r>
            <a:endParaRPr lang="pl-P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66066" y="5771904"/>
            <a:ext cx="2356345" cy="1096899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chemeClr val="bg2">
                    <a:lumMod val="75000"/>
                  </a:schemeClr>
                </a:solidFill>
              </a:rPr>
              <a:t>COVID-19</a:t>
            </a:r>
            <a:endParaRPr lang="pl-PL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79110"/>
            <a:ext cx="979586" cy="130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tytuł 2"/>
          <p:cNvSpPr txBox="1">
            <a:spLocks/>
          </p:cNvSpPr>
          <p:nvPr/>
        </p:nvSpPr>
        <p:spPr>
          <a:xfrm>
            <a:off x="2212532" y="6518984"/>
            <a:ext cx="7766936" cy="450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smtClean="0">
                <a:solidFill>
                  <a:schemeClr val="tx1"/>
                </a:solidFill>
              </a:rPr>
              <a:t>OSTRÓW MAZOWIECKA, 09.03.2020 R.  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108" y="560439"/>
            <a:ext cx="8513673" cy="619432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Unikaj dotykania oczu, nosa i ust</a:t>
            </a:r>
          </a:p>
          <a:p>
            <a:pPr marL="0" indent="0" fontAlgn="base">
              <a:buNone/>
            </a:pPr>
            <a:endParaRPr lang="pl-PL" sz="2000" b="1" dirty="0" smtClean="0"/>
          </a:p>
          <a:p>
            <a:pPr marL="0" indent="0" fontAlgn="base">
              <a:buNone/>
            </a:pPr>
            <a:r>
              <a:rPr lang="pl-PL" sz="2000" b="1" dirty="0" smtClean="0"/>
              <a:t>Dlaczego</a:t>
            </a:r>
            <a:r>
              <a:rPr lang="pl-PL" sz="2000" b="1" dirty="0"/>
              <a:t>?</a:t>
            </a:r>
            <a:r>
              <a:rPr lang="pl-PL" sz="2000" dirty="0"/>
              <a:t> Dłonie dotykają wielu powierzchni, które mogą być skażone wirusem. Jeśli </a:t>
            </a:r>
            <a:r>
              <a:rPr lang="pl-PL" sz="2000" dirty="0" smtClean="0"/>
              <a:t>dotkniemy </a:t>
            </a:r>
            <a:r>
              <a:rPr lang="pl-PL" sz="2000" dirty="0"/>
              <a:t>oczu, nosa lub ust zanieczyszczonymi rękami, </a:t>
            </a:r>
            <a:r>
              <a:rPr lang="pl-PL" sz="2000" dirty="0" smtClean="0"/>
              <a:t>możemy </a:t>
            </a:r>
            <a:r>
              <a:rPr lang="pl-PL" sz="2000" dirty="0"/>
              <a:t>przenieść wirusa z powierzchni na siebie.</a:t>
            </a:r>
          </a:p>
          <a:p>
            <a:pPr marL="0" indent="0" fontAlgn="base">
              <a:buNone/>
            </a:pPr>
            <a:endParaRPr lang="pl-PL" sz="2000" b="1" dirty="0" smtClean="0"/>
          </a:p>
          <a:p>
            <a:pPr marL="0" indent="0" fontAlgn="base">
              <a:buNone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Jeśli masz gorączkę, kaszel, trudności w oddychaniu, zasięgnij pomocy medycznej</a:t>
            </a:r>
          </a:p>
          <a:p>
            <a:pPr marL="0" indent="0" fontAlgn="base">
              <a:buNone/>
            </a:pPr>
            <a:r>
              <a:rPr lang="pl-PL" sz="2000" dirty="0"/>
              <a:t/>
            </a:r>
            <a:br>
              <a:rPr lang="pl-PL" sz="2000" dirty="0"/>
            </a:br>
            <a:r>
              <a:rPr lang="pl-PL" sz="2000" b="1" dirty="0"/>
              <a:t>Dlaczego?</a:t>
            </a:r>
            <a:r>
              <a:rPr lang="pl-PL" sz="2000" dirty="0"/>
              <a:t> Objawy ze strony układu oddechowego z towarzyszącą gorączką mogą mieć wiele przyczyn np. wirusową (wirusy grypy, adenowirusy, </a:t>
            </a:r>
            <a:r>
              <a:rPr lang="pl-PL" sz="2000" dirty="0" err="1"/>
              <a:t>rynowirusy</a:t>
            </a:r>
            <a:r>
              <a:rPr lang="pl-PL" sz="2000" dirty="0"/>
              <a:t>,  </a:t>
            </a:r>
            <a:r>
              <a:rPr lang="pl-PL" sz="2000" dirty="0" err="1"/>
              <a:t>koronawirusy</a:t>
            </a:r>
            <a:r>
              <a:rPr lang="pl-PL" sz="2000" dirty="0"/>
              <a:t>, wirusy </a:t>
            </a:r>
            <a:r>
              <a:rPr lang="pl-PL" sz="2000" dirty="0" err="1"/>
              <a:t>paragrypy</a:t>
            </a:r>
            <a:r>
              <a:rPr lang="pl-PL" sz="2000" dirty="0"/>
              <a:t>) czy bakteryjną (pałeczka </a:t>
            </a:r>
            <a:r>
              <a:rPr lang="pl-PL" sz="2000" dirty="0" err="1"/>
              <a:t>Haemophilus</a:t>
            </a:r>
            <a:r>
              <a:rPr lang="pl-PL" sz="2000" dirty="0"/>
              <a:t> </a:t>
            </a:r>
            <a:r>
              <a:rPr lang="pl-PL" sz="2000" dirty="0" err="1"/>
              <a:t>influenzaea</a:t>
            </a:r>
            <a:r>
              <a:rPr lang="pl-PL" sz="2000" dirty="0"/>
              <a:t>, pałeczka krztuśca, chlamydia, </a:t>
            </a:r>
            <a:r>
              <a:rPr lang="pl-PL" sz="2000" dirty="0" err="1"/>
              <a:t>mykoplazama</a:t>
            </a:r>
            <a:r>
              <a:rPr lang="pl-PL" sz="2000" dirty="0"/>
              <a:t>).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79110"/>
            <a:ext cx="979586" cy="130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5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108" y="560439"/>
            <a:ext cx="8513673" cy="619432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Jeśli masz łagodne objawy ze strony układu oddechowego i nie podróżowałeś do Chin</a:t>
            </a:r>
          </a:p>
          <a:p>
            <a:pPr fontAlgn="base"/>
            <a:r>
              <a:rPr lang="pl-PL" sz="2000" dirty="0" smtClean="0"/>
              <a:t>pamiętaj </a:t>
            </a:r>
            <a:r>
              <a:rPr lang="pl-PL" sz="2000" dirty="0"/>
              <a:t>o stosowaniu podstawowych zasad ochrony podczas kaszlu, kichania oraz higieny rąk i pozostań w domu do czasu powrotu do zdrowia, jeśli to możliwe.</a:t>
            </a:r>
          </a:p>
          <a:p>
            <a:pPr marL="0" indent="0" fontAlgn="base">
              <a:buNone/>
            </a:pPr>
            <a:endParaRPr lang="pl-PL" sz="2000" b="1" dirty="0" smtClean="0"/>
          </a:p>
          <a:p>
            <a:pPr marL="0" indent="0" fontAlgn="base">
              <a:buNone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Chroń siebie i innych przed zachorowaniem</a:t>
            </a:r>
          </a:p>
          <a:p>
            <a:pPr fontAlgn="base"/>
            <a:r>
              <a:rPr lang="pl-PL" sz="2000" dirty="0"/>
              <a:t>Podejrzenie zakażenie SARS-Cov-2 jest </a:t>
            </a:r>
            <a:r>
              <a:rPr lang="pl-PL" sz="2000" dirty="0" smtClean="0"/>
              <a:t>powiązane:</a:t>
            </a:r>
            <a:endParaRPr lang="pl-PL" sz="2000" dirty="0"/>
          </a:p>
          <a:p>
            <a:pPr lvl="1" fontAlgn="base"/>
            <a:r>
              <a:rPr lang="pl-PL" dirty="0" smtClean="0"/>
              <a:t>z </a:t>
            </a:r>
            <a:r>
              <a:rPr lang="pl-PL" dirty="0"/>
              <a:t>podróżowaniem po obszarze </a:t>
            </a:r>
            <a:r>
              <a:rPr lang="pl-PL" dirty="0" smtClean="0"/>
              <a:t>Chin bądź krajach, </a:t>
            </a:r>
            <a:r>
              <a:rPr lang="pl-PL" dirty="0"/>
              <a:t>w </a:t>
            </a:r>
            <a:r>
              <a:rPr lang="pl-PL" dirty="0" smtClean="0"/>
              <a:t>których </a:t>
            </a:r>
            <a:r>
              <a:rPr lang="pl-PL" dirty="0"/>
              <a:t>zgłoszono przypadki zakażenia </a:t>
            </a:r>
            <a:r>
              <a:rPr lang="pl-PL" dirty="0" smtClean="0"/>
              <a:t>SARS-Cov-2,</a:t>
            </a:r>
          </a:p>
          <a:p>
            <a:pPr marL="457200" lvl="1" indent="0" fontAlgn="base">
              <a:buNone/>
            </a:pPr>
            <a:r>
              <a:rPr lang="pl-PL" dirty="0"/>
              <a:t>l</a:t>
            </a:r>
            <a:r>
              <a:rPr lang="pl-PL" dirty="0" smtClean="0"/>
              <a:t>ub</a:t>
            </a:r>
          </a:p>
          <a:p>
            <a:pPr lvl="1" fontAlgn="base"/>
            <a:r>
              <a:rPr lang="pl-PL" dirty="0" smtClean="0"/>
              <a:t>bliskim </a:t>
            </a:r>
            <a:r>
              <a:rPr lang="pl-PL" dirty="0"/>
              <a:t>kontaktem z kimś, kto podróżował po </a:t>
            </a:r>
            <a:r>
              <a:rPr lang="pl-PL" dirty="0" smtClean="0"/>
              <a:t>Chinach, bądź powrócił z miejsca,</a:t>
            </a:r>
            <a:br>
              <a:rPr lang="pl-PL" dirty="0" smtClean="0"/>
            </a:br>
            <a:r>
              <a:rPr lang="pl-PL" dirty="0" smtClean="0"/>
              <a:t>w którym wystąpiły ogniska choroby </a:t>
            </a:r>
            <a:r>
              <a:rPr lang="pl-PL" dirty="0"/>
              <a:t>i ma objawy ze strony układu oddechowego.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79110"/>
            <a:ext cx="979586" cy="130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8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106" y="0"/>
            <a:ext cx="4875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9847" y="609600"/>
            <a:ext cx="8596668" cy="771314"/>
          </a:xfrm>
        </p:spPr>
        <p:txBody>
          <a:bodyPr>
            <a:normAutofit/>
          </a:bodyPr>
          <a:lstStyle/>
          <a:p>
            <a:pPr fontAlgn="base"/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Maseczki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3961" y="1380914"/>
            <a:ext cx="7426807" cy="5403343"/>
          </a:xfrm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pl-PL" sz="2000" b="1" dirty="0"/>
              <a:t>Nie zaleca się używania masek na twarz przez zdrowych ludzi w celu zapobieżenia rozprzestrzenianiu się SARS-Cov-2</a:t>
            </a:r>
            <a:endParaRPr lang="pl-PL" sz="2000" dirty="0"/>
          </a:p>
          <a:p>
            <a:pPr fontAlgn="base"/>
            <a:r>
              <a:rPr lang="pl-PL" sz="2000" dirty="0" smtClean="0"/>
              <a:t>Noszenie </a:t>
            </a:r>
            <a:r>
              <a:rPr lang="pl-PL" sz="2000" dirty="0"/>
              <a:t>maseczki zasłaniającej usta i nos może pomóc ograniczyć rozprzestrzenianie się niektórych chorób układu oddechowego. S</a:t>
            </a:r>
            <a:r>
              <a:rPr lang="pl-PL" sz="2000" dirty="0" smtClean="0"/>
              <a:t>tosowanie </a:t>
            </a:r>
            <a:r>
              <a:rPr lang="pl-PL" sz="2000" dirty="0"/>
              <a:t>samej maseczki nie gwarantuje powstrzymania infekcji i powinno być połączone ze stosowaniem innych środków zapobiegawczych, w tym higieną rąk i zasadami ochrony podczas kaszlu czy kichania </a:t>
            </a:r>
            <a:r>
              <a:rPr lang="pl-PL" sz="2000" dirty="0" smtClean="0"/>
              <a:t>oraz </a:t>
            </a:r>
            <a:r>
              <a:rPr lang="pl-PL" sz="2000" dirty="0"/>
              <a:t>unikaniem bliskiego kontaktu z innymi </a:t>
            </a:r>
            <a:r>
              <a:rPr lang="pl-PL" sz="2000" dirty="0" smtClean="0"/>
              <a:t>ludźmi. </a:t>
            </a:r>
          </a:p>
          <a:p>
            <a:pPr marL="0" indent="0" fontAlgn="base">
              <a:buNone/>
            </a:pPr>
            <a:r>
              <a:rPr lang="pl-PL" sz="2000" dirty="0" smtClean="0"/>
              <a:t>Światowa </a:t>
            </a:r>
            <a:r>
              <a:rPr lang="pl-PL" sz="2000" dirty="0"/>
              <a:t>Organizacja Zdrowia doradza racjonalne stosowanie </a:t>
            </a:r>
            <a:r>
              <a:rPr lang="pl-PL" sz="2000" dirty="0" smtClean="0"/>
              <a:t>maseczek.</a:t>
            </a:r>
          </a:p>
          <a:p>
            <a:pPr fontAlgn="base"/>
            <a:r>
              <a:rPr lang="pl-PL" sz="2000" dirty="0" smtClean="0"/>
              <a:t>Używajmy </a:t>
            </a:r>
            <a:r>
              <a:rPr lang="pl-PL" sz="2000" b="1" dirty="0" smtClean="0"/>
              <a:t>maseczek tylko wtedy, gdy mamy objawy ze strony układu oddechowego (kaszel lub kichanie), podejrzewamy u siebie infekcję SARS-Cov-2 przebiegającą</a:t>
            </a:r>
            <a:br>
              <a:rPr lang="pl-PL" sz="2000" b="1" dirty="0" smtClean="0"/>
            </a:br>
            <a:r>
              <a:rPr lang="pl-PL" sz="2000" b="1" dirty="0" smtClean="0"/>
              <a:t>z łagodnymi objawami lub opiekujemy się osobą</a:t>
            </a:r>
            <a:br>
              <a:rPr lang="pl-PL" sz="2000" b="1" dirty="0" smtClean="0"/>
            </a:br>
            <a:r>
              <a:rPr lang="pl-PL" sz="2000" b="1" dirty="0" smtClean="0"/>
              <a:t>z podejrzeniem infekcji SARS-Cov-2.</a:t>
            </a: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79110"/>
            <a:ext cx="979586" cy="130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Znalezione obrazy dla zapytania: maseczka koronaw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68" y="1700981"/>
            <a:ext cx="4343493" cy="2945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79110"/>
            <a:ext cx="979586" cy="130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5" y="195906"/>
            <a:ext cx="6496050" cy="12763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413224"/>
            <a:ext cx="9749481" cy="5163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46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020" y="0"/>
            <a:ext cx="74579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3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4" y="0"/>
            <a:ext cx="1261151" cy="109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0696" y="84305"/>
            <a:ext cx="7735595" cy="65883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Czy bezpiecznie jest otrzymać paczkę z dowolnego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obszaru,</a:t>
            </a:r>
            <a:b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którym zgłoszono COVID-19?</a:t>
            </a:r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2000" b="1" dirty="0"/>
              <a:t>Tak.</a:t>
            </a:r>
            <a:r>
              <a:rPr lang="pl-PL" sz="2000" dirty="0"/>
              <a:t> Prawdopodobieństwo zarażenia osoby zakażonej produktami handlowymi jest niskie, a ryzyko zarażenia wirusem, który powoduje COVID-19 z opakowania, które zostało przeniesione, </a:t>
            </a:r>
            <a:r>
              <a:rPr lang="pl-PL" sz="2000" dirty="0" smtClean="0"/>
              <a:t>przywiezione </a:t>
            </a:r>
            <a:r>
              <a:rPr lang="pl-PL" sz="2000" dirty="0"/>
              <a:t>i wystawione na działanie różnych </a:t>
            </a:r>
            <a:r>
              <a:rPr lang="pl-PL" sz="2000" dirty="0" smtClean="0"/>
              <a:t>warunków</a:t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temperatury jest również niskie. </a:t>
            </a:r>
            <a:endParaRPr lang="pl-PL" sz="2000" dirty="0" smtClean="0"/>
          </a:p>
          <a:p>
            <a:pPr marL="0" indent="0">
              <a:buNone/>
            </a:pPr>
            <a:endParaRPr lang="pl-PL" sz="2000" b="1" dirty="0" smtClean="0"/>
          </a:p>
          <a:p>
            <a:pPr marL="0" indent="0">
              <a:buNone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Czy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jest coś, czego nie powinienem robić?</a:t>
            </a:r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sz="2000" dirty="0"/>
              <a:t>Następujące środki </a:t>
            </a:r>
            <a:r>
              <a:rPr lang="pl-PL" sz="2000" b="1" u="sng" dirty="0"/>
              <a:t>NIE SĄ</a:t>
            </a:r>
            <a:r>
              <a:rPr lang="pl-PL" sz="2000" dirty="0"/>
              <a:t> skuteczne wobec COVID-2019 i mogą być szkodliwe:</a:t>
            </a:r>
          </a:p>
          <a:p>
            <a:r>
              <a:rPr lang="pl-PL" sz="2000" dirty="0"/>
              <a:t>Palenie</a:t>
            </a:r>
          </a:p>
          <a:p>
            <a:r>
              <a:rPr lang="pl-PL" sz="2000" dirty="0" smtClean="0"/>
              <a:t>Branie tradycyjnych leków ziołowych</a:t>
            </a:r>
            <a:endParaRPr lang="pl-PL" sz="2000" dirty="0"/>
          </a:p>
          <a:p>
            <a:r>
              <a:rPr lang="pl-PL" sz="2000" dirty="0"/>
              <a:t>Noszenie wielu masek</a:t>
            </a:r>
          </a:p>
          <a:p>
            <a:r>
              <a:rPr lang="pl-PL" sz="2000" dirty="0"/>
              <a:t>Przyjmowanie samoleczenia, takiego jak antybiotyki  </a:t>
            </a:r>
          </a:p>
          <a:p>
            <a:pPr marL="0" indent="0">
              <a:buNone/>
            </a:pPr>
            <a:endParaRPr lang="pl-PL" sz="2000" b="1" dirty="0" smtClean="0"/>
          </a:p>
          <a:p>
            <a:pPr marL="0" indent="0" algn="just">
              <a:buNone/>
            </a:pPr>
            <a:r>
              <a:rPr lang="pl-PL" sz="2000" b="1" dirty="0" smtClean="0"/>
              <a:t>W </a:t>
            </a:r>
            <a:r>
              <a:rPr lang="pl-PL" sz="2000" b="1" dirty="0"/>
              <a:t>każdym razie, jeśli </a:t>
            </a:r>
            <a:r>
              <a:rPr lang="pl-PL" sz="2000" b="1" dirty="0" smtClean="0"/>
              <a:t>mamy </a:t>
            </a:r>
            <a:r>
              <a:rPr lang="pl-PL" sz="2000" b="1" dirty="0"/>
              <a:t>gorączkę, kaszel i </a:t>
            </a:r>
            <a:r>
              <a:rPr lang="pl-PL" sz="2000" b="1" dirty="0" smtClean="0"/>
              <a:t>trudności</a:t>
            </a:r>
            <a:br>
              <a:rPr lang="pl-PL" sz="2000" b="1" dirty="0" smtClean="0"/>
            </a:br>
            <a:r>
              <a:rPr lang="pl-PL" sz="2000" b="1" dirty="0" smtClean="0"/>
              <a:t>w </a:t>
            </a:r>
            <a:r>
              <a:rPr lang="pl-PL" sz="2000" b="1" dirty="0"/>
              <a:t>oddychaniu, </a:t>
            </a:r>
            <a:r>
              <a:rPr lang="pl-PL" sz="2000" b="1" dirty="0" smtClean="0"/>
              <a:t>zwróćmy </a:t>
            </a:r>
            <a:r>
              <a:rPr lang="pl-PL" sz="2000" b="1" dirty="0"/>
              <a:t>się o pomoc lekarską wcześnie,</a:t>
            </a:r>
            <a:r>
              <a:rPr lang="pl-PL" sz="2000" dirty="0"/>
              <a:t> aby zmniejszyć ryzyko poważniejszej infekcji i koniecznie </a:t>
            </a:r>
            <a:r>
              <a:rPr lang="pl-PL" sz="2000" dirty="0" smtClean="0"/>
              <a:t>podzielmy </a:t>
            </a:r>
            <a:r>
              <a:rPr lang="pl-PL" sz="2000" dirty="0"/>
              <a:t>się swoją historią podróży z lekarzem.</a:t>
            </a:r>
          </a:p>
          <a:p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79110"/>
            <a:ext cx="979586" cy="130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7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8362" y="1049228"/>
            <a:ext cx="7620266" cy="2896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800" dirty="0"/>
              <a:t>Jeśli w ciągu ostatnich 14 dni </a:t>
            </a:r>
            <a:r>
              <a:rPr lang="pl-PL" sz="2800" dirty="0" smtClean="0"/>
              <a:t>byłeś</a:t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rejonie występowania </a:t>
            </a:r>
            <a:r>
              <a:rPr lang="pl-PL" sz="2800" dirty="0" err="1" smtClean="0"/>
              <a:t>koronawirusa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>lub </a:t>
            </a:r>
            <a:r>
              <a:rPr lang="pl-PL" sz="2800" dirty="0"/>
              <a:t>miałeś </a:t>
            </a:r>
            <a:r>
              <a:rPr lang="pl-PL" sz="2800" dirty="0" smtClean="0"/>
              <a:t>kontakt z </a:t>
            </a:r>
            <a:r>
              <a:rPr lang="pl-PL" sz="2800" dirty="0"/>
              <a:t>osobą chorą lub zakażoną </a:t>
            </a:r>
            <a:r>
              <a:rPr lang="pl-PL" sz="2800" dirty="0" err="1"/>
              <a:t>koronawirusem</a:t>
            </a:r>
            <a:r>
              <a:rPr lang="pl-PL" sz="2800" dirty="0"/>
              <a:t> SARS-CoV-2, to bezzwłocznie, </a:t>
            </a:r>
            <a:r>
              <a:rPr lang="pl-PL" sz="2800" b="1" u="sng" dirty="0"/>
              <a:t>telefonicznie</a:t>
            </a:r>
            <a:r>
              <a:rPr lang="pl-PL" sz="2800" dirty="0"/>
              <a:t> powiadom stację sanitarno-epidemiologiczną.  </a:t>
            </a:r>
            <a:endParaRPr lang="pl-PL" sz="28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79110"/>
            <a:ext cx="979586" cy="130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458098" y="4489620"/>
            <a:ext cx="7232822" cy="16063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Powiatowa Stacja Sanitarno-Epidemiologiczna w Ostrowi </a:t>
            </a:r>
            <a:r>
              <a:rPr lang="pl-PL" sz="1600" b="1" dirty="0" smtClean="0"/>
              <a:t>Mazowieckiej</a:t>
            </a:r>
          </a:p>
          <a:p>
            <a:pPr algn="ctr"/>
            <a:r>
              <a:rPr lang="pl-PL" sz="1600" dirty="0" smtClean="0"/>
              <a:t>ul</a:t>
            </a:r>
            <a:r>
              <a:rPr lang="pl-PL" sz="1600" dirty="0"/>
              <a:t>. Gen. Wł. Sikorskiego 3, 07-300 Ostrów Mazowiecka</a:t>
            </a:r>
          </a:p>
          <a:p>
            <a:pPr algn="ctr"/>
            <a:endParaRPr lang="pl-PL" sz="1600" dirty="0"/>
          </a:p>
          <a:p>
            <a:pPr algn="ctr"/>
            <a:r>
              <a:rPr lang="pl-PL" sz="1600" dirty="0"/>
              <a:t>telefon: </a:t>
            </a:r>
            <a:r>
              <a:rPr lang="pl-PL" sz="1600" b="1" dirty="0"/>
              <a:t>(29) </a:t>
            </a:r>
            <a:r>
              <a:rPr lang="pl-PL" sz="1600" b="1" dirty="0" smtClean="0"/>
              <a:t>644-06-80</a:t>
            </a:r>
          </a:p>
          <a:p>
            <a:pPr algn="ctr"/>
            <a:r>
              <a:rPr lang="pl-PL" sz="1600" dirty="0" smtClean="0"/>
              <a:t>Telefon </a:t>
            </a:r>
            <a:r>
              <a:rPr lang="pl-PL" sz="1600" dirty="0"/>
              <a:t>alarmowy czynny po godzinach pracy oraz w dni ustawowo wolne od pracy: </a:t>
            </a:r>
            <a:r>
              <a:rPr lang="pl-PL" sz="1600" b="1" dirty="0"/>
              <a:t>693 063 573</a:t>
            </a:r>
            <a:r>
              <a:rPr lang="pl-PL" sz="1600" dirty="0"/>
              <a:t> </a:t>
            </a:r>
            <a:r>
              <a:rPr lang="pl-PL" sz="1600" dirty="0" smtClean="0"/>
              <a:t>(dzwonić </a:t>
            </a:r>
            <a:r>
              <a:rPr lang="pl-PL" sz="1600" dirty="0"/>
              <a:t>tylko w nagłych wypadkach)</a:t>
            </a:r>
          </a:p>
        </p:txBody>
      </p:sp>
    </p:spTree>
    <p:extLst>
      <p:ext uri="{BB962C8B-B14F-4D97-AF65-F5344CB8AC3E}">
        <p14:creationId xmlns:p14="http://schemas.microsoft.com/office/powerpoint/2010/main" val="30273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5910" y="560439"/>
            <a:ext cx="9016180" cy="619432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pl-PL" sz="2400" dirty="0" smtClean="0"/>
          </a:p>
          <a:p>
            <a:pPr fontAlgn="base"/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Ministerstwa 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Zdrowia (https://www.gov.pl/web/koronawirus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pPr fontAlgn="base"/>
            <a:endParaRPr lang="pl-PL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Głównego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Inspektoratu Sanitarnego (https://gis.gov.pl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/)</a:t>
            </a:r>
            <a:r>
              <a:rPr lang="pl-PL" sz="2400" dirty="0" smtClean="0"/>
              <a:t> </a:t>
            </a:r>
            <a:r>
              <a:rPr lang="pl-PL" sz="2400" dirty="0"/>
              <a:t>m.in. z:</a:t>
            </a:r>
          </a:p>
          <a:p>
            <a:pPr lvl="1" fontAlgn="base">
              <a:buFont typeface="Trebuchet MS" panose="020B0603020202020204" pitchFamily="34" charset="0"/>
              <a:buChar char="●"/>
            </a:pPr>
            <a:r>
              <a:rPr lang="pl-PL" sz="1800" dirty="0"/>
              <a:t>Komunikatem dla podróżujących,</a:t>
            </a:r>
          </a:p>
          <a:p>
            <a:pPr lvl="1" fontAlgn="base">
              <a:buFont typeface="Trebuchet MS" panose="020B0603020202020204" pitchFamily="34" charset="0"/>
              <a:buChar char="●"/>
            </a:pPr>
            <a:r>
              <a:rPr lang="pl-PL" sz="1800" dirty="0"/>
              <a:t>Zasadami postępowania z osobami podejrzanymi o zakażenie nowym </a:t>
            </a:r>
            <a:r>
              <a:rPr lang="pl-PL" sz="1800" dirty="0" err="1"/>
              <a:t>koronawirusem</a:t>
            </a:r>
            <a:r>
              <a:rPr lang="pl-PL" sz="1800" dirty="0"/>
              <a:t> 2019-nCoV MEDYCZNE,</a:t>
            </a:r>
          </a:p>
          <a:p>
            <a:pPr lvl="1" fontAlgn="base">
              <a:buFont typeface="Trebuchet MS" panose="020B0603020202020204" pitchFamily="34" charset="0"/>
              <a:buChar char="●"/>
            </a:pPr>
            <a:r>
              <a:rPr lang="pl-PL" sz="1800" dirty="0"/>
              <a:t>Zasadami  postępowania z osobami podejrzanymi o zakażenie nowym </a:t>
            </a:r>
            <a:r>
              <a:rPr lang="pl-PL" sz="1800" dirty="0" err="1"/>
              <a:t>koronawirusem</a:t>
            </a:r>
            <a:r>
              <a:rPr lang="pl-PL" sz="1800" dirty="0"/>
              <a:t> 2019-nCoV W PODRÓŻY LOTNICZEJ. </a:t>
            </a:r>
          </a:p>
          <a:p>
            <a:pPr fontAlgn="base"/>
            <a:endParaRPr lang="pl-PL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Powiatowej Stacji Sanitarno-Epidemiologicznej w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Ostrowi Mazowieckiej (http://ostrow.psse.waw.pl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/).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79110"/>
            <a:ext cx="979586" cy="130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9847" y="609600"/>
            <a:ext cx="8596668" cy="1320800"/>
          </a:xfrm>
        </p:spPr>
        <p:txBody>
          <a:bodyPr/>
          <a:lstStyle/>
          <a:p>
            <a:r>
              <a:rPr lang="pl-PL" b="1" dirty="0"/>
              <a:t>Czym jest </a:t>
            </a:r>
            <a:r>
              <a:rPr lang="pl-PL" b="1" dirty="0" err="1"/>
              <a:t>koronawirus</a:t>
            </a:r>
            <a:r>
              <a:rPr lang="pl-PL" b="1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581665"/>
            <a:ext cx="7222752" cy="4459697"/>
          </a:xfrm>
        </p:spPr>
        <p:txBody>
          <a:bodyPr>
            <a:normAutofit fontScale="77500" lnSpcReduction="20000"/>
          </a:bodyPr>
          <a:lstStyle/>
          <a:p>
            <a:r>
              <a:rPr lang="pl-PL" sz="2400" dirty="0"/>
              <a:t>Nowy </a:t>
            </a:r>
            <a:r>
              <a:rPr lang="pl-PL" sz="2400" dirty="0" err="1"/>
              <a:t>koronawirus</a:t>
            </a:r>
            <a:r>
              <a:rPr lang="pl-PL" sz="2400" dirty="0"/>
              <a:t> SARS-Cov-2 wywołuje chorobę o nazwie COVID-19</a:t>
            </a:r>
            <a:r>
              <a:rPr lang="pl-PL" sz="2400" dirty="0" smtClean="0"/>
              <a:t>.</a:t>
            </a:r>
          </a:p>
          <a:p>
            <a:r>
              <a:rPr lang="pl-PL" sz="2400" b="1" dirty="0"/>
              <a:t>OBJAWY</a:t>
            </a:r>
            <a:r>
              <a:rPr lang="pl-PL" sz="2400" dirty="0"/>
              <a:t>:</a:t>
            </a:r>
          </a:p>
          <a:p>
            <a:pPr lvl="1"/>
            <a:r>
              <a:rPr lang="pl-PL" sz="2000" dirty="0"/>
              <a:t>Gorączka</a:t>
            </a:r>
          </a:p>
          <a:p>
            <a:pPr lvl="1"/>
            <a:r>
              <a:rPr lang="pl-PL" sz="2000" dirty="0"/>
              <a:t>Kaszel</a:t>
            </a:r>
          </a:p>
          <a:p>
            <a:pPr lvl="1"/>
            <a:r>
              <a:rPr lang="pl-PL" sz="2000" dirty="0"/>
              <a:t>Duszności</a:t>
            </a:r>
          </a:p>
          <a:p>
            <a:pPr lvl="1"/>
            <a:r>
              <a:rPr lang="pl-PL" sz="2000" dirty="0"/>
              <a:t>Bóle mięśni</a:t>
            </a:r>
          </a:p>
          <a:p>
            <a:pPr lvl="1"/>
            <a:r>
              <a:rPr lang="pl-PL" sz="2000" dirty="0"/>
              <a:t>Zmęczenie</a:t>
            </a:r>
          </a:p>
          <a:p>
            <a:r>
              <a:rPr lang="pl-PL" sz="2400" dirty="0" smtClean="0"/>
              <a:t>Niektóre </a:t>
            </a:r>
            <a:r>
              <a:rPr lang="pl-PL" sz="2400" dirty="0"/>
              <a:t>osoby zarażają się, ale nie rozwijają żadnych objawów i nie czują się źle. </a:t>
            </a:r>
            <a:endParaRPr lang="pl-PL" sz="2400" dirty="0" smtClean="0"/>
          </a:p>
          <a:p>
            <a:r>
              <a:rPr lang="pl-PL" sz="2400" dirty="0" smtClean="0"/>
              <a:t>Większość </a:t>
            </a:r>
            <a:r>
              <a:rPr lang="pl-PL" sz="2400" dirty="0"/>
              <a:t>ludzi (około 80%) dochodzi do siebie po chorobie bez konieczności specjalnego leczenia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Około </a:t>
            </a:r>
            <a:r>
              <a:rPr lang="pl-PL" sz="2400" dirty="0"/>
              <a:t>1 na 6 osób, które zachorują na COVID-19, poważnie choruje i ma trudności z oddychaniem.</a:t>
            </a:r>
            <a:endParaRPr lang="pl-PL" sz="2400" dirty="0" smtClean="0"/>
          </a:p>
          <a:p>
            <a:endParaRPr lang="pl-PL" sz="2400" b="1" dirty="0" smtClean="0"/>
          </a:p>
          <a:p>
            <a:pPr marL="457200" lvl="1" indent="0">
              <a:buNone/>
            </a:pPr>
            <a:endParaRPr lang="pl-PL" sz="20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79110"/>
            <a:ext cx="979586" cy="130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nalezione obrazy dla zapytania: koronaw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693">
            <a:off x="7363087" y="1753397"/>
            <a:ext cx="4299633" cy="2872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622314" y="6563198"/>
            <a:ext cx="7766936" cy="450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dirty="0" smtClean="0">
                <a:solidFill>
                  <a:schemeClr val="tx1"/>
                </a:solidFill>
              </a:rPr>
              <a:t>ŹRÓDŁO: WHO/MINISTERSTWO ZDROWIA 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9847" y="609600"/>
            <a:ext cx="8596668" cy="1320800"/>
          </a:xfrm>
        </p:spPr>
        <p:txBody>
          <a:bodyPr/>
          <a:lstStyle/>
          <a:p>
            <a:r>
              <a:rPr lang="pl-PL" b="1" dirty="0"/>
              <a:t>Jak często występują objawy</a:t>
            </a:r>
            <a:r>
              <a:rPr lang="pl-PL" b="1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581665"/>
            <a:ext cx="7222752" cy="1387677"/>
          </a:xfrm>
        </p:spPr>
        <p:txBody>
          <a:bodyPr>
            <a:normAutofit/>
          </a:bodyPr>
          <a:lstStyle/>
          <a:p>
            <a:r>
              <a:rPr lang="pl-PL" sz="2000" dirty="0"/>
              <a:t>Ciężki przebieg choroby obserwuje się u </a:t>
            </a:r>
            <a:r>
              <a:rPr lang="pl-PL" sz="2000" b="1" dirty="0" smtClean="0"/>
              <a:t>ok.15-20 %</a:t>
            </a:r>
            <a:r>
              <a:rPr lang="pl-PL" sz="2000" dirty="0" smtClean="0"/>
              <a:t> osób.</a:t>
            </a:r>
          </a:p>
          <a:p>
            <a:r>
              <a:rPr lang="pl-PL" sz="2000" dirty="0" smtClean="0"/>
              <a:t>Do </a:t>
            </a:r>
            <a:r>
              <a:rPr lang="pl-PL" sz="2000" dirty="0"/>
              <a:t>zgonów dochodzi u </a:t>
            </a:r>
            <a:r>
              <a:rPr lang="pl-PL" sz="2000" b="1" dirty="0" smtClean="0"/>
              <a:t>2-3 % </a:t>
            </a:r>
            <a:r>
              <a:rPr lang="pl-PL" sz="2000" dirty="0"/>
              <a:t>osób chorych.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79110"/>
            <a:ext cx="979586" cy="130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112107" y="280711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pl-PL" b="1" dirty="0"/>
              <a:t>Kto jest najbardziej narażony?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677334" y="3636298"/>
            <a:ext cx="7222752" cy="1387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/>
              <a:t>osoby starsze, z obniżoną odpornością, którym towarzyszą inne choroby, w szczególności </a:t>
            </a:r>
            <a:r>
              <a:rPr lang="pl-PL" sz="2000" dirty="0" smtClean="0"/>
              <a:t>przewlekłe.</a:t>
            </a:r>
            <a:endParaRPr lang="pl-PL" sz="2000" dirty="0"/>
          </a:p>
        </p:txBody>
      </p:sp>
      <p:pic>
        <p:nvPicPr>
          <p:cNvPr id="7170" name="Picture 2" descr="Znalezione obrazy dla zapytania: koronaw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7484" y="4330136"/>
            <a:ext cx="3561530" cy="2370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dtytuł 2"/>
          <p:cNvSpPr txBox="1">
            <a:spLocks/>
          </p:cNvSpPr>
          <p:nvPr/>
        </p:nvSpPr>
        <p:spPr>
          <a:xfrm>
            <a:off x="622314" y="6563198"/>
            <a:ext cx="7766936" cy="450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dirty="0" smtClean="0">
                <a:solidFill>
                  <a:schemeClr val="tx1"/>
                </a:solidFill>
              </a:rPr>
              <a:t>ŹRÓDŁO: WHO/MINISTERSTWO ZDROWIA 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685571" y="4727886"/>
            <a:ext cx="722275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b="1" dirty="0"/>
              <a:t>Jak długi jest okres inkubacji COVID-19?</a:t>
            </a:r>
            <a:endParaRPr lang="pl-PL" sz="2800" dirty="0"/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685571" y="5239313"/>
            <a:ext cx="7222752" cy="1387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smtClean="0"/>
              <a:t>„</a:t>
            </a:r>
            <a:r>
              <a:rPr lang="pl-PL" sz="2000" dirty="0"/>
              <a:t>Okres inkubacji” oznacza czas między złapaniem wirusa a wystąpieniem objawów choroby. Większość szacunków okresu inkubacji COVID-19 wynosi od 1 do 14 dni, najczęściej około 5 dni.</a:t>
            </a:r>
          </a:p>
        </p:txBody>
      </p:sp>
    </p:spTree>
    <p:extLst>
      <p:ext uri="{BB962C8B-B14F-4D97-AF65-F5344CB8AC3E}">
        <p14:creationId xmlns:p14="http://schemas.microsoft.com/office/powerpoint/2010/main" val="34432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9847" y="609600"/>
            <a:ext cx="8596668" cy="1320800"/>
          </a:xfrm>
        </p:spPr>
        <p:txBody>
          <a:bodyPr>
            <a:normAutofit/>
          </a:bodyPr>
          <a:lstStyle/>
          <a:p>
            <a:r>
              <a:rPr lang="pl-PL" b="1" dirty="0"/>
              <a:t>Gdzie do tej pory stwierdzono przypadki zakażenia </a:t>
            </a:r>
            <a:r>
              <a:rPr lang="pl-PL" b="1" dirty="0" err="1"/>
              <a:t>koronawirusem</a:t>
            </a:r>
            <a:r>
              <a:rPr lang="pl-PL" b="1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5825" y="1930400"/>
            <a:ext cx="8732136" cy="4459697"/>
          </a:xfrm>
        </p:spPr>
        <p:txBody>
          <a:bodyPr>
            <a:normAutofit/>
          </a:bodyPr>
          <a:lstStyle/>
          <a:p>
            <a:r>
              <a:rPr lang="pl-PL" sz="2800" dirty="0"/>
              <a:t>Najwięcej potwierdzonych przypadków zakażenia nowym </a:t>
            </a:r>
            <a:r>
              <a:rPr lang="pl-PL" sz="2800" dirty="0" err="1"/>
              <a:t>koronawirusem</a:t>
            </a:r>
            <a:r>
              <a:rPr lang="pl-PL" sz="2800" dirty="0"/>
              <a:t> zarejestrowano w Chinach </a:t>
            </a:r>
            <a:r>
              <a:rPr lang="pl-PL" sz="2800" b="1" dirty="0"/>
              <a:t>(99</a:t>
            </a:r>
            <a:r>
              <a:rPr lang="pl-PL" sz="2800" b="1" dirty="0" smtClean="0"/>
              <a:t>%)</a:t>
            </a:r>
            <a:r>
              <a:rPr lang="pl-PL" sz="2800" dirty="0" smtClean="0"/>
              <a:t>.</a:t>
            </a:r>
          </a:p>
          <a:p>
            <a:r>
              <a:rPr lang="pl-PL" sz="2800" dirty="0" smtClean="0"/>
              <a:t>Pozostałe przypadki odnotowano w innych krajach m.in. </a:t>
            </a:r>
            <a:r>
              <a:rPr lang="pl-PL" sz="2800" dirty="0"/>
              <a:t>w</a:t>
            </a:r>
            <a:r>
              <a:rPr lang="pl-PL" sz="2800" dirty="0" smtClean="0"/>
              <a:t> Azji, Afryce, Europie, Oceanii, Ameryce Północnej i Południowej.</a:t>
            </a:r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79110"/>
            <a:ext cx="979586" cy="130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622314" y="6563198"/>
            <a:ext cx="7766936" cy="450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dirty="0" smtClean="0">
                <a:solidFill>
                  <a:schemeClr val="tx1"/>
                </a:solidFill>
              </a:rPr>
              <a:t>ŹRÓDŁO: MINISTERSTWO ZDROWIA 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9847" y="609600"/>
            <a:ext cx="8596668" cy="1320800"/>
          </a:xfrm>
        </p:spPr>
        <p:txBody>
          <a:bodyPr>
            <a:normAutofit/>
          </a:bodyPr>
          <a:lstStyle/>
          <a:p>
            <a:r>
              <a:rPr lang="pl-PL" b="1" dirty="0"/>
              <a:t>Jak się zabezpieczyć przed </a:t>
            </a:r>
            <a:r>
              <a:rPr lang="pl-PL" b="1" dirty="0" err="1"/>
              <a:t>koronawirusem</a:t>
            </a:r>
            <a:r>
              <a:rPr lang="pl-PL" b="1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3" y="1856969"/>
            <a:ext cx="8653479" cy="4459697"/>
          </a:xfrm>
        </p:spPr>
        <p:txBody>
          <a:bodyPr>
            <a:normAutofit/>
          </a:bodyPr>
          <a:lstStyle/>
          <a:p>
            <a:r>
              <a:rPr lang="pl-PL" sz="2000" dirty="0"/>
              <a:t>Wirus przenosi się drogą kropelkową</a:t>
            </a:r>
            <a:r>
              <a:rPr lang="pl-PL" sz="2000" dirty="0" smtClean="0"/>
              <a:t>.</a:t>
            </a:r>
          </a:p>
          <a:p>
            <a:r>
              <a:rPr lang="pl-PL" sz="2000" dirty="0" smtClean="0"/>
              <a:t>Aktualnie nie </a:t>
            </a:r>
            <a:r>
              <a:rPr lang="pl-PL" sz="2000" dirty="0"/>
              <a:t>ma szczepionki przeciw nowemu </a:t>
            </a:r>
            <a:r>
              <a:rPr lang="pl-PL" sz="2000" dirty="0" err="1"/>
              <a:t>koronawirusowi</a:t>
            </a:r>
            <a:r>
              <a:rPr lang="pl-PL" sz="2000" dirty="0"/>
              <a:t>. </a:t>
            </a:r>
            <a:endParaRPr lang="pl-PL" sz="2000" dirty="0" smtClean="0"/>
          </a:p>
          <a:p>
            <a:r>
              <a:rPr lang="pl-PL" sz="2000" dirty="0" smtClean="0"/>
              <a:t>Można stosować </a:t>
            </a:r>
            <a:r>
              <a:rPr lang="pl-PL" sz="2000" dirty="0"/>
              <a:t>inne metody zapobiegania zakażeniu, </a:t>
            </a:r>
            <a:r>
              <a:rPr lang="pl-PL" sz="2000" dirty="0" smtClean="0"/>
              <a:t>np. te które </a:t>
            </a:r>
            <a:r>
              <a:rPr lang="pl-PL" sz="2000" dirty="0"/>
              <a:t>stosuje </a:t>
            </a:r>
            <a:r>
              <a:rPr lang="pl-PL" sz="2000" dirty="0" smtClean="0"/>
              <a:t>się </a:t>
            </a:r>
            <a:r>
              <a:rPr lang="pl-PL" sz="2000" dirty="0"/>
              <a:t>w przypadku zapobiegania innym chorobom przenoszonym drogą kropelkową np. grypie </a:t>
            </a:r>
            <a:r>
              <a:rPr lang="pl-PL" sz="2000" dirty="0" smtClean="0"/>
              <a:t>sezonowej.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79110"/>
            <a:ext cx="979586" cy="130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Znalezione obrazy dla zapytania: Jak się zabezpieczyć przed koronawirusem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65" y="3510116"/>
            <a:ext cx="4731544" cy="3154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622314" y="6563198"/>
            <a:ext cx="7766936" cy="450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dirty="0" smtClean="0">
                <a:solidFill>
                  <a:schemeClr val="tx1"/>
                </a:solidFill>
              </a:rPr>
              <a:t>ŹRÓDŁO: WHO/MINISTERSTWO ZDROWIA 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0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9847" y="609600"/>
            <a:ext cx="8596668" cy="771314"/>
          </a:xfrm>
        </p:spPr>
        <p:txBody>
          <a:bodyPr/>
          <a:lstStyle/>
          <a:p>
            <a:r>
              <a:rPr lang="pl-PL" b="1" dirty="0" smtClean="0"/>
              <a:t>ZALECENIA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2521" y="1512841"/>
            <a:ext cx="4301827" cy="424886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Często myj 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</a:rPr>
              <a:t>ręce </a:t>
            </a:r>
            <a:endParaRPr lang="pl-PL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r>
              <a:rPr lang="pl-PL" sz="2000" dirty="0" smtClean="0"/>
              <a:t>używając </a:t>
            </a:r>
            <a:r>
              <a:rPr lang="pl-PL" sz="2000" dirty="0"/>
              <a:t>mydła i wody, a jeśli nie </a:t>
            </a:r>
            <a:r>
              <a:rPr lang="pl-PL" sz="2000" dirty="0" smtClean="0"/>
              <a:t>mamy </a:t>
            </a:r>
            <a:r>
              <a:rPr lang="pl-PL" sz="2000" dirty="0"/>
              <a:t>do nich dostępu, </a:t>
            </a:r>
            <a:r>
              <a:rPr lang="pl-PL" sz="2000" dirty="0" smtClean="0"/>
              <a:t>używajmy </a:t>
            </a:r>
            <a:r>
              <a:rPr lang="pl-PL" sz="2000" dirty="0"/>
              <a:t>płynów/żeli na bazie alkoholu (min. 60</a:t>
            </a:r>
            <a:r>
              <a:rPr lang="pl-PL" sz="2000" dirty="0" smtClean="0"/>
              <a:t>%).</a:t>
            </a:r>
            <a:endParaRPr lang="pl-PL" sz="2000" dirty="0"/>
          </a:p>
          <a:p>
            <a:pPr marL="0" indent="0" fontAlgn="base">
              <a:buNone/>
            </a:pPr>
            <a:endParaRPr lang="pl-PL" sz="2000" b="1" i="1" dirty="0" smtClean="0"/>
          </a:p>
          <a:p>
            <a:pPr marL="0" indent="0" fontAlgn="base">
              <a:buNone/>
            </a:pPr>
            <a:r>
              <a:rPr lang="pl-PL" sz="2000" b="1" i="1" dirty="0" smtClean="0"/>
              <a:t>Mycie </a:t>
            </a:r>
            <a:r>
              <a:rPr lang="pl-PL" sz="2000" b="1" i="1" dirty="0"/>
              <a:t>rąk ww. metodami zabija wirusa, jeśli znajduje się on na rękach.</a:t>
            </a:r>
          </a:p>
          <a:p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79110"/>
            <a:ext cx="979586" cy="130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119" y="0"/>
            <a:ext cx="767488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622314" y="6563198"/>
            <a:ext cx="7766936" cy="450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dirty="0" smtClean="0">
                <a:solidFill>
                  <a:schemeClr val="tx1"/>
                </a:solidFill>
              </a:rPr>
              <a:t>ŹRÓDŁO: MINISTERSTWO ZDROWIA 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108" y="560439"/>
            <a:ext cx="8739816" cy="61943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Stosuj odpowiednie zasady ochrony podczas kaszlu i 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</a:rPr>
              <a:t>kichania</a:t>
            </a:r>
          </a:p>
          <a:p>
            <a:r>
              <a:rPr lang="pl-PL" sz="2000" dirty="0"/>
              <a:t>Podczas kaszlu i kichania </a:t>
            </a:r>
            <a:r>
              <a:rPr lang="pl-PL" sz="2000" dirty="0" smtClean="0"/>
              <a:t>zakrywajmy </a:t>
            </a:r>
            <a:r>
              <a:rPr lang="pl-PL" sz="2000" dirty="0"/>
              <a:t>usta i nos zgiętym łokciem lub chusteczką – natychmiast </a:t>
            </a:r>
            <a:r>
              <a:rPr lang="pl-PL" sz="2000" dirty="0" smtClean="0"/>
              <a:t>wyrzucamy </a:t>
            </a:r>
            <a:r>
              <a:rPr lang="pl-PL" sz="2000" dirty="0"/>
              <a:t>chusteczkę do zamkniętego kosza i </a:t>
            </a:r>
            <a:r>
              <a:rPr lang="pl-PL" sz="2000" dirty="0" smtClean="0"/>
              <a:t>myjemy </a:t>
            </a:r>
            <a:r>
              <a:rPr lang="pl-PL" sz="2000" dirty="0"/>
              <a:t>ręce używając mydła i wody, a jeśli nie </a:t>
            </a:r>
            <a:r>
              <a:rPr lang="pl-PL" sz="2000" dirty="0" smtClean="0"/>
              <a:t>mamy </a:t>
            </a:r>
            <a:r>
              <a:rPr lang="pl-PL" sz="2000" dirty="0"/>
              <a:t>do nich dostępu – płynów/żeli na bazie alkoholu (min. 60%).</a:t>
            </a:r>
            <a:br>
              <a:rPr lang="pl-PL" sz="2000" dirty="0"/>
            </a:br>
            <a:endParaRPr lang="pl-PL" sz="2000" dirty="0" smtClean="0"/>
          </a:p>
          <a:p>
            <a:pPr marL="0" indent="0">
              <a:buNone/>
            </a:pPr>
            <a:r>
              <a:rPr lang="pl-PL" sz="2000" b="1" dirty="0" smtClean="0"/>
              <a:t>Dlaczego</a:t>
            </a:r>
            <a:r>
              <a:rPr lang="pl-PL" sz="2000" b="1" dirty="0"/>
              <a:t>?</a:t>
            </a:r>
            <a:r>
              <a:rPr lang="pl-PL" sz="2000" dirty="0"/>
              <a:t> Zakrycie ust i nosa podczas kaszlu i kichania zapobiega rozprzestrzenianiu się zarazków i wirusów. Jeśli </a:t>
            </a:r>
            <a:r>
              <a:rPr lang="pl-PL" sz="2000" dirty="0" smtClean="0"/>
              <a:t>kichamy </a:t>
            </a:r>
            <a:r>
              <a:rPr lang="pl-PL" sz="2000" dirty="0"/>
              <a:t>lub </a:t>
            </a:r>
            <a:r>
              <a:rPr lang="pl-PL" sz="2000" dirty="0" smtClean="0"/>
              <a:t>kaszlemy</a:t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dłonie, </a:t>
            </a:r>
            <a:r>
              <a:rPr lang="pl-PL" sz="2000" dirty="0" smtClean="0"/>
              <a:t>możemy </a:t>
            </a:r>
            <a:r>
              <a:rPr lang="pl-PL" sz="2000" dirty="0"/>
              <a:t>zanieczyścić przedmioty lub dotykane osoby. </a:t>
            </a:r>
            <a:endParaRPr lang="pl-PL" sz="2000" dirty="0" smtClean="0"/>
          </a:p>
          <a:p>
            <a:pPr marL="0" indent="0" fontAlgn="base">
              <a:buNone/>
            </a:pPr>
            <a:endParaRPr lang="pl-PL" sz="2000" b="1" dirty="0" smtClean="0"/>
          </a:p>
          <a:p>
            <a:pPr marL="0" indent="0" fontAlgn="base">
              <a:buNone/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</a:rPr>
              <a:t>Zachowaj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bezpieczną odległość</a:t>
            </a:r>
          </a:p>
          <a:p>
            <a:pPr fontAlgn="base"/>
            <a:r>
              <a:rPr lang="pl-PL" sz="2000" dirty="0" smtClean="0"/>
              <a:t>Zachowajmy </a:t>
            </a:r>
            <a:r>
              <a:rPr lang="pl-PL" sz="2000" dirty="0"/>
              <a:t>co najmniej 1 metr odległości między sobą a innymi ludźmi, szczególnie tymi, którzy kaszlą, kichają i mają gorączkę.</a:t>
            </a:r>
            <a:br>
              <a:rPr lang="pl-PL" sz="2000" dirty="0"/>
            </a:br>
            <a:endParaRPr lang="pl-PL" sz="2000" dirty="0" smtClean="0"/>
          </a:p>
          <a:p>
            <a:pPr marL="0" indent="0" fontAlgn="base">
              <a:buNone/>
            </a:pPr>
            <a:r>
              <a:rPr lang="pl-PL" sz="2000" b="1" dirty="0" smtClean="0"/>
              <a:t>Dlaczego</a:t>
            </a:r>
            <a:r>
              <a:rPr lang="pl-PL" sz="2000" b="1" dirty="0"/>
              <a:t>?</a:t>
            </a:r>
            <a:r>
              <a:rPr lang="pl-PL" sz="2000" dirty="0"/>
              <a:t> Gdy ktoś zarażony wirusem powodującym chorobę układu oddechowego, taką jak COVID-19, kaszle lub kicha, wydala pod ciśnieniem małe kropelki śliny i śluzu zawierające wirusa. Jeśli </a:t>
            </a:r>
            <a:r>
              <a:rPr lang="pl-PL" sz="2000" dirty="0" smtClean="0"/>
              <a:t>jesteśmy </a:t>
            </a:r>
            <a:r>
              <a:rPr lang="pl-PL" sz="2000" dirty="0"/>
              <a:t>zbyt blisko, istnieje ryzyko, że </a:t>
            </a:r>
            <a:r>
              <a:rPr lang="pl-PL" sz="2000" dirty="0" smtClean="0"/>
              <a:t>możemy </a:t>
            </a:r>
            <a:r>
              <a:rPr lang="pl-PL" sz="2000" dirty="0"/>
              <a:t>wdychać wirusa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79110"/>
            <a:ext cx="979586" cy="130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8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</TotalTime>
  <Words>584</Words>
  <Application>Microsoft Office PowerPoint</Application>
  <PresentationFormat>Panoramiczny</PresentationFormat>
  <Paragraphs>90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Faseta</vt:lpstr>
      <vt:lpstr>KORONAWIRUS</vt:lpstr>
      <vt:lpstr>Czym jest koronawirus?</vt:lpstr>
      <vt:lpstr>Jak często występują objawy?</vt:lpstr>
      <vt:lpstr>Gdzie do tej pory stwierdzono przypadki zakażenia koronawirusem?</vt:lpstr>
      <vt:lpstr>Prezentacja programu PowerPoint</vt:lpstr>
      <vt:lpstr>Prezentacja programu PowerPoint</vt:lpstr>
      <vt:lpstr>Jak się zabezpieczyć przed koronawirusem?</vt:lpstr>
      <vt:lpstr>ZALECENIA</vt:lpstr>
      <vt:lpstr>Prezentacja programu PowerPoint</vt:lpstr>
      <vt:lpstr>Prezentacja programu PowerPoint</vt:lpstr>
      <vt:lpstr>Prezentacja programu PowerPoint</vt:lpstr>
      <vt:lpstr>Prezentacja programu PowerPoint</vt:lpstr>
      <vt:lpstr>Maseczki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KORONAWIRUS</dc:title>
  <dc:creator>Milena Waracka</dc:creator>
  <cp:lastModifiedBy>Milena Waracka</cp:lastModifiedBy>
  <cp:revision>31</cp:revision>
  <dcterms:created xsi:type="dcterms:W3CDTF">2020-03-05T09:01:09Z</dcterms:created>
  <dcterms:modified xsi:type="dcterms:W3CDTF">2020-03-09T12:17:16Z</dcterms:modified>
</cp:coreProperties>
</file>