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7" r:id="rId6"/>
    <p:sldId id="274" r:id="rId7"/>
    <p:sldId id="260" r:id="rId8"/>
    <p:sldId id="278" r:id="rId9"/>
    <p:sldId id="275" r:id="rId10"/>
    <p:sldId id="261" r:id="rId11"/>
    <p:sldId id="273" r:id="rId12"/>
    <p:sldId id="262" r:id="rId13"/>
    <p:sldId id="281" r:id="rId14"/>
    <p:sldId id="263" r:id="rId15"/>
    <p:sldId id="264" r:id="rId16"/>
    <p:sldId id="280" r:id="rId17"/>
    <p:sldId id="265" r:id="rId18"/>
    <p:sldId id="266" r:id="rId19"/>
    <p:sldId id="267" r:id="rId20"/>
    <p:sldId id="276" r:id="rId21"/>
    <p:sldId id="268" r:id="rId22"/>
    <p:sldId id="269" r:id="rId23"/>
    <p:sldId id="279" r:id="rId24"/>
    <p:sldId id="270" r:id="rId25"/>
    <p:sldId id="283" r:id="rId26"/>
    <p:sldId id="272" r:id="rId27"/>
    <p:sldId id="282" r:id="rId2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3CB39-34C9-4117-9035-6B37F6EF2950}"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DF10F731-431C-4932-8DF0-23C93FD4DD01}">
      <dgm:prSet/>
      <dgm:spPr/>
      <dgm:t>
        <a:bodyPr/>
        <a:lstStyle/>
        <a:p>
          <a:r>
            <a:rPr lang="pl-PL" dirty="0"/>
            <a:t>Koszykówka</a:t>
          </a:r>
          <a:endParaRPr lang="en-US" dirty="0"/>
        </a:p>
      </dgm:t>
    </dgm:pt>
    <dgm:pt modelId="{A0AD3313-D00C-4269-A407-29EE380EBBB8}" type="parTrans" cxnId="{10125B52-795E-4049-A26C-254B7F2107B5}">
      <dgm:prSet/>
      <dgm:spPr/>
      <dgm:t>
        <a:bodyPr/>
        <a:lstStyle/>
        <a:p>
          <a:endParaRPr lang="en-US"/>
        </a:p>
      </dgm:t>
    </dgm:pt>
    <dgm:pt modelId="{C271F537-0CA9-4E95-8E1C-6773000B7CA6}" type="sibTrans" cxnId="{10125B52-795E-4049-A26C-254B7F2107B5}">
      <dgm:prSet/>
      <dgm:spPr/>
      <dgm:t>
        <a:bodyPr/>
        <a:lstStyle/>
        <a:p>
          <a:endParaRPr lang="en-US"/>
        </a:p>
      </dgm:t>
    </dgm:pt>
    <dgm:pt modelId="{89DB3762-8690-49B2-BEA0-055DAF5EF7C4}">
      <dgm:prSet/>
      <dgm:spPr/>
      <dgm:t>
        <a:bodyPr/>
        <a:lstStyle/>
        <a:p>
          <a:r>
            <a:rPr lang="pl-PL"/>
            <a:t>Siatkówka</a:t>
          </a:r>
          <a:endParaRPr lang="en-US"/>
        </a:p>
      </dgm:t>
    </dgm:pt>
    <dgm:pt modelId="{C80E3564-585E-4B24-AAC9-35806DC48B8D}" type="parTrans" cxnId="{3A41D8E3-7395-49A6-A9B0-9D871810BD98}">
      <dgm:prSet/>
      <dgm:spPr/>
      <dgm:t>
        <a:bodyPr/>
        <a:lstStyle/>
        <a:p>
          <a:endParaRPr lang="en-US"/>
        </a:p>
      </dgm:t>
    </dgm:pt>
    <dgm:pt modelId="{C2A772A2-71C0-4928-AC98-7DE196CFD2FC}" type="sibTrans" cxnId="{3A41D8E3-7395-49A6-A9B0-9D871810BD98}">
      <dgm:prSet/>
      <dgm:spPr/>
      <dgm:t>
        <a:bodyPr/>
        <a:lstStyle/>
        <a:p>
          <a:endParaRPr lang="en-US"/>
        </a:p>
      </dgm:t>
    </dgm:pt>
    <dgm:pt modelId="{6FDC73E8-B578-47EE-8DD9-F7E812605B50}">
      <dgm:prSet/>
      <dgm:spPr/>
      <dgm:t>
        <a:bodyPr/>
        <a:lstStyle/>
        <a:p>
          <a:r>
            <a:rPr lang="pl-PL"/>
            <a:t>Piłka nożna</a:t>
          </a:r>
          <a:endParaRPr lang="en-US"/>
        </a:p>
      </dgm:t>
    </dgm:pt>
    <dgm:pt modelId="{0E6FF1A3-13A5-4952-B4CE-693CE2D4DDE6}" type="parTrans" cxnId="{5FA43BB7-7437-49A3-B903-9548117BDDD5}">
      <dgm:prSet/>
      <dgm:spPr/>
      <dgm:t>
        <a:bodyPr/>
        <a:lstStyle/>
        <a:p>
          <a:endParaRPr lang="en-US"/>
        </a:p>
      </dgm:t>
    </dgm:pt>
    <dgm:pt modelId="{55802827-571A-44D0-AB8D-80593C768659}" type="sibTrans" cxnId="{5FA43BB7-7437-49A3-B903-9548117BDDD5}">
      <dgm:prSet/>
      <dgm:spPr/>
      <dgm:t>
        <a:bodyPr/>
        <a:lstStyle/>
        <a:p>
          <a:endParaRPr lang="en-US"/>
        </a:p>
      </dgm:t>
    </dgm:pt>
    <dgm:pt modelId="{BFB523E6-EA82-4294-99BA-BB01099955BE}">
      <dgm:prSet/>
      <dgm:spPr/>
      <dgm:t>
        <a:bodyPr/>
        <a:lstStyle/>
        <a:p>
          <a:r>
            <a:rPr lang="pl-PL"/>
            <a:t>Łyżwiarstwo figurowe</a:t>
          </a:r>
          <a:endParaRPr lang="en-US"/>
        </a:p>
      </dgm:t>
    </dgm:pt>
    <dgm:pt modelId="{2433CD20-1CCB-4B1B-BAD1-A4B004578A40}" type="parTrans" cxnId="{83E5CCE0-8530-488D-8D5B-94BB3EC7C691}">
      <dgm:prSet/>
      <dgm:spPr/>
      <dgm:t>
        <a:bodyPr/>
        <a:lstStyle/>
        <a:p>
          <a:endParaRPr lang="en-US"/>
        </a:p>
      </dgm:t>
    </dgm:pt>
    <dgm:pt modelId="{7BFF4A20-AADA-4E09-88A6-5C3EC638A158}" type="sibTrans" cxnId="{83E5CCE0-8530-488D-8D5B-94BB3EC7C691}">
      <dgm:prSet/>
      <dgm:spPr/>
      <dgm:t>
        <a:bodyPr/>
        <a:lstStyle/>
        <a:p>
          <a:endParaRPr lang="en-US"/>
        </a:p>
      </dgm:t>
    </dgm:pt>
    <dgm:pt modelId="{6FAF1879-EB0F-48E0-BA50-D8B4F8ACD8DE}">
      <dgm:prSet/>
      <dgm:spPr/>
      <dgm:t>
        <a:bodyPr/>
        <a:lstStyle/>
        <a:p>
          <a:r>
            <a:rPr lang="pl-PL" dirty="0"/>
            <a:t>Narciarstwo</a:t>
          </a:r>
          <a:endParaRPr lang="en-US" dirty="0"/>
        </a:p>
      </dgm:t>
    </dgm:pt>
    <dgm:pt modelId="{08ED4B1C-C350-4114-99CE-ED084AFCB565}" type="parTrans" cxnId="{EC4C7E59-DB2E-4E62-ADE0-A263E0305DCD}">
      <dgm:prSet/>
      <dgm:spPr/>
      <dgm:t>
        <a:bodyPr/>
        <a:lstStyle/>
        <a:p>
          <a:endParaRPr lang="en-US"/>
        </a:p>
      </dgm:t>
    </dgm:pt>
    <dgm:pt modelId="{648BA7CA-4E1E-44FB-99DB-CC15E593A402}" type="sibTrans" cxnId="{EC4C7E59-DB2E-4E62-ADE0-A263E0305DCD}">
      <dgm:prSet/>
      <dgm:spPr/>
      <dgm:t>
        <a:bodyPr/>
        <a:lstStyle/>
        <a:p>
          <a:endParaRPr lang="en-US"/>
        </a:p>
      </dgm:t>
    </dgm:pt>
    <dgm:pt modelId="{6BFAA0A7-8B83-410D-8A98-B601031AAC20}">
      <dgm:prSet/>
      <dgm:spPr/>
      <dgm:t>
        <a:bodyPr/>
        <a:lstStyle/>
        <a:p>
          <a:r>
            <a:rPr lang="pl-PL"/>
            <a:t>Skok o tyczce</a:t>
          </a:r>
          <a:endParaRPr lang="en-US"/>
        </a:p>
      </dgm:t>
    </dgm:pt>
    <dgm:pt modelId="{38CA4257-E049-4C8C-994B-D66B82C4DDF0}" type="parTrans" cxnId="{52DE133B-D7B7-4E84-93C2-AFC8A6A0893E}">
      <dgm:prSet/>
      <dgm:spPr/>
      <dgm:t>
        <a:bodyPr/>
        <a:lstStyle/>
        <a:p>
          <a:endParaRPr lang="en-US"/>
        </a:p>
      </dgm:t>
    </dgm:pt>
    <dgm:pt modelId="{3D69FF63-06FA-4DED-8D1B-372D6B0AC83E}" type="sibTrans" cxnId="{52DE133B-D7B7-4E84-93C2-AFC8A6A0893E}">
      <dgm:prSet/>
      <dgm:spPr/>
      <dgm:t>
        <a:bodyPr/>
        <a:lstStyle/>
        <a:p>
          <a:endParaRPr lang="en-US"/>
        </a:p>
      </dgm:t>
    </dgm:pt>
    <dgm:pt modelId="{098EE582-8267-494B-9BAA-08156CD2E890}">
      <dgm:prSet/>
      <dgm:spPr/>
      <dgm:t>
        <a:bodyPr/>
        <a:lstStyle/>
        <a:p>
          <a:r>
            <a:rPr lang="pl-PL"/>
            <a:t>Pchnięcie kulą </a:t>
          </a:r>
          <a:endParaRPr lang="en-US"/>
        </a:p>
      </dgm:t>
    </dgm:pt>
    <dgm:pt modelId="{7F52FFCD-BE76-4CD0-B294-4D8D7DA38AA8}" type="parTrans" cxnId="{DE4E6A43-ECB5-4E94-822D-A287E5C91887}">
      <dgm:prSet/>
      <dgm:spPr/>
      <dgm:t>
        <a:bodyPr/>
        <a:lstStyle/>
        <a:p>
          <a:endParaRPr lang="en-US"/>
        </a:p>
      </dgm:t>
    </dgm:pt>
    <dgm:pt modelId="{DA57494C-06A0-4C9B-9FE3-9EFE0341BC82}" type="sibTrans" cxnId="{DE4E6A43-ECB5-4E94-822D-A287E5C91887}">
      <dgm:prSet/>
      <dgm:spPr/>
      <dgm:t>
        <a:bodyPr/>
        <a:lstStyle/>
        <a:p>
          <a:endParaRPr lang="en-US"/>
        </a:p>
      </dgm:t>
    </dgm:pt>
    <dgm:pt modelId="{45FA2B13-2C96-4224-B0C3-F66F92F0A179}">
      <dgm:prSet/>
      <dgm:spPr/>
      <dgm:t>
        <a:bodyPr/>
        <a:lstStyle/>
        <a:p>
          <a:r>
            <a:rPr lang="pl-PL"/>
            <a:t>Rzut oszczepem</a:t>
          </a:r>
          <a:endParaRPr lang="en-US"/>
        </a:p>
      </dgm:t>
    </dgm:pt>
    <dgm:pt modelId="{FE3C404A-8514-4812-A5E1-B30CA074E0AE}" type="parTrans" cxnId="{E174A4C5-4BCC-4A21-B134-0FFE668350AD}">
      <dgm:prSet/>
      <dgm:spPr/>
      <dgm:t>
        <a:bodyPr/>
        <a:lstStyle/>
        <a:p>
          <a:endParaRPr lang="en-US"/>
        </a:p>
      </dgm:t>
    </dgm:pt>
    <dgm:pt modelId="{9D24570F-2C64-4F36-AEF6-9BB5735E67A8}" type="sibTrans" cxnId="{E174A4C5-4BCC-4A21-B134-0FFE668350AD}">
      <dgm:prSet/>
      <dgm:spPr/>
      <dgm:t>
        <a:bodyPr/>
        <a:lstStyle/>
        <a:p>
          <a:endParaRPr lang="en-US"/>
        </a:p>
      </dgm:t>
    </dgm:pt>
    <dgm:pt modelId="{C64299D9-7018-45C9-BFB3-ABD574C2B524}">
      <dgm:prSet/>
      <dgm:spPr/>
      <dgm:t>
        <a:bodyPr/>
        <a:lstStyle/>
        <a:p>
          <a:r>
            <a:rPr lang="pl-PL"/>
            <a:t>Bieganie </a:t>
          </a:r>
          <a:endParaRPr lang="en-US"/>
        </a:p>
      </dgm:t>
    </dgm:pt>
    <dgm:pt modelId="{20F9D7A9-4138-4816-8AC3-CA53453A50BA}" type="parTrans" cxnId="{EECAD0B2-5B4A-4FA5-B0CC-4560DBE2DA4F}">
      <dgm:prSet/>
      <dgm:spPr/>
      <dgm:t>
        <a:bodyPr/>
        <a:lstStyle/>
        <a:p>
          <a:endParaRPr lang="en-US"/>
        </a:p>
      </dgm:t>
    </dgm:pt>
    <dgm:pt modelId="{53E768BE-5A59-4A60-BA06-3C8B02BE8C8A}" type="sibTrans" cxnId="{EECAD0B2-5B4A-4FA5-B0CC-4560DBE2DA4F}">
      <dgm:prSet/>
      <dgm:spPr/>
      <dgm:t>
        <a:bodyPr/>
        <a:lstStyle/>
        <a:p>
          <a:endParaRPr lang="en-US"/>
        </a:p>
      </dgm:t>
    </dgm:pt>
    <dgm:pt modelId="{599FDECF-DE1B-4219-9123-4B69FA0CAE3F}">
      <dgm:prSet/>
      <dgm:spPr/>
      <dgm:t>
        <a:bodyPr/>
        <a:lstStyle/>
        <a:p>
          <a:r>
            <a:rPr lang="pl-PL"/>
            <a:t>Nurkowanie</a:t>
          </a:r>
          <a:endParaRPr lang="en-US"/>
        </a:p>
      </dgm:t>
    </dgm:pt>
    <dgm:pt modelId="{A00F6F28-AB03-4EF4-8C78-7FCD7CAEC632}" type="parTrans" cxnId="{F47C1328-0BE9-4B17-8165-2932DD646F98}">
      <dgm:prSet/>
      <dgm:spPr/>
      <dgm:t>
        <a:bodyPr/>
        <a:lstStyle/>
        <a:p>
          <a:endParaRPr lang="en-US"/>
        </a:p>
      </dgm:t>
    </dgm:pt>
    <dgm:pt modelId="{6E318267-536C-460F-9136-3E2BAA12839A}" type="sibTrans" cxnId="{F47C1328-0BE9-4B17-8165-2932DD646F98}">
      <dgm:prSet/>
      <dgm:spPr/>
      <dgm:t>
        <a:bodyPr/>
        <a:lstStyle/>
        <a:p>
          <a:endParaRPr lang="en-US"/>
        </a:p>
      </dgm:t>
    </dgm:pt>
    <dgm:pt modelId="{AD0FA4B6-3320-4C27-AA02-6C6A27304CA6}">
      <dgm:prSet/>
      <dgm:spPr/>
      <dgm:t>
        <a:bodyPr/>
        <a:lstStyle/>
        <a:p>
          <a:r>
            <a:rPr lang="pl-PL" dirty="0"/>
            <a:t>Pływanie</a:t>
          </a:r>
          <a:endParaRPr lang="en-US" dirty="0"/>
        </a:p>
      </dgm:t>
    </dgm:pt>
    <dgm:pt modelId="{E72671DC-44E5-49EF-B0EC-154491CBC329}" type="parTrans" cxnId="{EC79950C-94B4-444C-A9A9-AA96E3478BD8}">
      <dgm:prSet/>
      <dgm:spPr/>
      <dgm:t>
        <a:bodyPr/>
        <a:lstStyle/>
        <a:p>
          <a:endParaRPr lang="en-US"/>
        </a:p>
      </dgm:t>
    </dgm:pt>
    <dgm:pt modelId="{513F5E13-A93A-4B3C-AB3A-0662AE23F3E6}" type="sibTrans" cxnId="{EC79950C-94B4-444C-A9A9-AA96E3478BD8}">
      <dgm:prSet/>
      <dgm:spPr/>
      <dgm:t>
        <a:bodyPr/>
        <a:lstStyle/>
        <a:p>
          <a:endParaRPr lang="en-US"/>
        </a:p>
      </dgm:t>
    </dgm:pt>
    <dgm:pt modelId="{77F3D07E-4001-453E-A63E-A9448E154B6A}">
      <dgm:prSet/>
      <dgm:spPr/>
      <dgm:t>
        <a:bodyPr/>
        <a:lstStyle/>
        <a:p>
          <a:r>
            <a:rPr lang="pl-PL"/>
            <a:t>Wyścigi Formuły 1</a:t>
          </a:r>
          <a:endParaRPr lang="en-US"/>
        </a:p>
      </dgm:t>
    </dgm:pt>
    <dgm:pt modelId="{5C384F77-8D04-4200-B24C-B5C667368A20}" type="parTrans" cxnId="{F0CA9B4F-5FA5-4996-9B79-93CE303D4E35}">
      <dgm:prSet/>
      <dgm:spPr/>
      <dgm:t>
        <a:bodyPr/>
        <a:lstStyle/>
        <a:p>
          <a:endParaRPr lang="en-US"/>
        </a:p>
      </dgm:t>
    </dgm:pt>
    <dgm:pt modelId="{CDBCC993-6EC4-44FD-8AAC-4669E2175A68}" type="sibTrans" cxnId="{F0CA9B4F-5FA5-4996-9B79-93CE303D4E35}">
      <dgm:prSet/>
      <dgm:spPr/>
      <dgm:t>
        <a:bodyPr/>
        <a:lstStyle/>
        <a:p>
          <a:endParaRPr lang="en-US"/>
        </a:p>
      </dgm:t>
    </dgm:pt>
    <dgm:pt modelId="{2BCC2BE4-D4A6-431C-94A8-5A5EF0992B8C}" type="pres">
      <dgm:prSet presAssocID="{5D53CB39-34C9-4117-9035-6B37F6EF2950}" presName="diagram" presStyleCnt="0">
        <dgm:presLayoutVars>
          <dgm:dir/>
          <dgm:resizeHandles val="exact"/>
        </dgm:presLayoutVars>
      </dgm:prSet>
      <dgm:spPr/>
    </dgm:pt>
    <dgm:pt modelId="{8DC4F7E7-72AE-4692-AFB6-6854D14ED188}" type="pres">
      <dgm:prSet presAssocID="{DF10F731-431C-4932-8DF0-23C93FD4DD01}" presName="node" presStyleLbl="node1" presStyleIdx="0" presStyleCnt="12">
        <dgm:presLayoutVars>
          <dgm:bulletEnabled val="1"/>
        </dgm:presLayoutVars>
      </dgm:prSet>
      <dgm:spPr/>
    </dgm:pt>
    <dgm:pt modelId="{CBCA4652-DBBE-464C-B9E6-C7F3ACF0A97C}" type="pres">
      <dgm:prSet presAssocID="{C271F537-0CA9-4E95-8E1C-6773000B7CA6}" presName="sibTrans" presStyleCnt="0"/>
      <dgm:spPr/>
    </dgm:pt>
    <dgm:pt modelId="{72279592-B77C-4AEA-9523-861A0F9FBBCF}" type="pres">
      <dgm:prSet presAssocID="{89DB3762-8690-49B2-BEA0-055DAF5EF7C4}" presName="node" presStyleLbl="node1" presStyleIdx="1" presStyleCnt="12">
        <dgm:presLayoutVars>
          <dgm:bulletEnabled val="1"/>
        </dgm:presLayoutVars>
      </dgm:prSet>
      <dgm:spPr/>
    </dgm:pt>
    <dgm:pt modelId="{7D475BFF-8748-4A69-ADBE-B56362E65E7C}" type="pres">
      <dgm:prSet presAssocID="{C2A772A2-71C0-4928-AC98-7DE196CFD2FC}" presName="sibTrans" presStyleCnt="0"/>
      <dgm:spPr/>
    </dgm:pt>
    <dgm:pt modelId="{45E8C840-981E-4C32-82C3-2F31ED6744D2}" type="pres">
      <dgm:prSet presAssocID="{6FDC73E8-B578-47EE-8DD9-F7E812605B50}" presName="node" presStyleLbl="node1" presStyleIdx="2" presStyleCnt="12">
        <dgm:presLayoutVars>
          <dgm:bulletEnabled val="1"/>
        </dgm:presLayoutVars>
      </dgm:prSet>
      <dgm:spPr/>
    </dgm:pt>
    <dgm:pt modelId="{BCEB936F-C750-4315-AE10-871A570BC73C}" type="pres">
      <dgm:prSet presAssocID="{55802827-571A-44D0-AB8D-80593C768659}" presName="sibTrans" presStyleCnt="0"/>
      <dgm:spPr/>
    </dgm:pt>
    <dgm:pt modelId="{49DDFC43-F1F3-4F04-A345-29F771E43C57}" type="pres">
      <dgm:prSet presAssocID="{BFB523E6-EA82-4294-99BA-BB01099955BE}" presName="node" presStyleLbl="node1" presStyleIdx="3" presStyleCnt="12">
        <dgm:presLayoutVars>
          <dgm:bulletEnabled val="1"/>
        </dgm:presLayoutVars>
      </dgm:prSet>
      <dgm:spPr/>
    </dgm:pt>
    <dgm:pt modelId="{9CB15987-7974-434A-99AE-5733B1CE2624}" type="pres">
      <dgm:prSet presAssocID="{7BFF4A20-AADA-4E09-88A6-5C3EC638A158}" presName="sibTrans" presStyleCnt="0"/>
      <dgm:spPr/>
    </dgm:pt>
    <dgm:pt modelId="{456F84D5-2E9D-4A78-BA4A-5D86E1DE3117}" type="pres">
      <dgm:prSet presAssocID="{6FAF1879-EB0F-48E0-BA50-D8B4F8ACD8DE}" presName="node" presStyleLbl="node1" presStyleIdx="4" presStyleCnt="12">
        <dgm:presLayoutVars>
          <dgm:bulletEnabled val="1"/>
        </dgm:presLayoutVars>
      </dgm:prSet>
      <dgm:spPr/>
    </dgm:pt>
    <dgm:pt modelId="{16BF119A-835F-4B0A-960E-780441A77D47}" type="pres">
      <dgm:prSet presAssocID="{648BA7CA-4E1E-44FB-99DB-CC15E593A402}" presName="sibTrans" presStyleCnt="0"/>
      <dgm:spPr/>
    </dgm:pt>
    <dgm:pt modelId="{D27A5F98-0192-4513-8DAE-AD37BAABFFBB}" type="pres">
      <dgm:prSet presAssocID="{6BFAA0A7-8B83-410D-8A98-B601031AAC20}" presName="node" presStyleLbl="node1" presStyleIdx="5" presStyleCnt="12">
        <dgm:presLayoutVars>
          <dgm:bulletEnabled val="1"/>
        </dgm:presLayoutVars>
      </dgm:prSet>
      <dgm:spPr/>
    </dgm:pt>
    <dgm:pt modelId="{7B59DBFE-284E-4D95-A6D1-D2A07202562E}" type="pres">
      <dgm:prSet presAssocID="{3D69FF63-06FA-4DED-8D1B-372D6B0AC83E}" presName="sibTrans" presStyleCnt="0"/>
      <dgm:spPr/>
    </dgm:pt>
    <dgm:pt modelId="{8C46525A-55A1-4E49-928F-0A6CAA1D577A}" type="pres">
      <dgm:prSet presAssocID="{098EE582-8267-494B-9BAA-08156CD2E890}" presName="node" presStyleLbl="node1" presStyleIdx="6" presStyleCnt="12">
        <dgm:presLayoutVars>
          <dgm:bulletEnabled val="1"/>
        </dgm:presLayoutVars>
      </dgm:prSet>
      <dgm:spPr/>
    </dgm:pt>
    <dgm:pt modelId="{76CF4AD9-A2D8-4368-8188-2BFF2521DC0A}" type="pres">
      <dgm:prSet presAssocID="{DA57494C-06A0-4C9B-9FE3-9EFE0341BC82}" presName="sibTrans" presStyleCnt="0"/>
      <dgm:spPr/>
    </dgm:pt>
    <dgm:pt modelId="{FD6D481B-5301-4425-BA35-F2FCD6E54706}" type="pres">
      <dgm:prSet presAssocID="{45FA2B13-2C96-4224-B0C3-F66F92F0A179}" presName="node" presStyleLbl="node1" presStyleIdx="7" presStyleCnt="12">
        <dgm:presLayoutVars>
          <dgm:bulletEnabled val="1"/>
        </dgm:presLayoutVars>
      </dgm:prSet>
      <dgm:spPr/>
    </dgm:pt>
    <dgm:pt modelId="{1EF3E54C-7675-4F49-AD83-9254246E8AB7}" type="pres">
      <dgm:prSet presAssocID="{9D24570F-2C64-4F36-AEF6-9BB5735E67A8}" presName="sibTrans" presStyleCnt="0"/>
      <dgm:spPr/>
    </dgm:pt>
    <dgm:pt modelId="{4A55C871-61AA-4837-A04D-401C5070EB7A}" type="pres">
      <dgm:prSet presAssocID="{C64299D9-7018-45C9-BFB3-ABD574C2B524}" presName="node" presStyleLbl="node1" presStyleIdx="8" presStyleCnt="12">
        <dgm:presLayoutVars>
          <dgm:bulletEnabled val="1"/>
        </dgm:presLayoutVars>
      </dgm:prSet>
      <dgm:spPr/>
    </dgm:pt>
    <dgm:pt modelId="{B6E3F402-6C43-4148-BED3-107C736EEA58}" type="pres">
      <dgm:prSet presAssocID="{53E768BE-5A59-4A60-BA06-3C8B02BE8C8A}" presName="sibTrans" presStyleCnt="0"/>
      <dgm:spPr/>
    </dgm:pt>
    <dgm:pt modelId="{8D09AF0C-D664-4956-897F-E5CFC50F02AE}" type="pres">
      <dgm:prSet presAssocID="{599FDECF-DE1B-4219-9123-4B69FA0CAE3F}" presName="node" presStyleLbl="node1" presStyleIdx="9" presStyleCnt="12">
        <dgm:presLayoutVars>
          <dgm:bulletEnabled val="1"/>
        </dgm:presLayoutVars>
      </dgm:prSet>
      <dgm:spPr/>
    </dgm:pt>
    <dgm:pt modelId="{9CB0DEAA-5BCB-4BA7-A89D-1E4654084655}" type="pres">
      <dgm:prSet presAssocID="{6E318267-536C-460F-9136-3E2BAA12839A}" presName="sibTrans" presStyleCnt="0"/>
      <dgm:spPr/>
    </dgm:pt>
    <dgm:pt modelId="{C54FBAAD-615C-4799-8ED2-E1491186240B}" type="pres">
      <dgm:prSet presAssocID="{AD0FA4B6-3320-4C27-AA02-6C6A27304CA6}" presName="node" presStyleLbl="node1" presStyleIdx="10" presStyleCnt="12">
        <dgm:presLayoutVars>
          <dgm:bulletEnabled val="1"/>
        </dgm:presLayoutVars>
      </dgm:prSet>
      <dgm:spPr/>
    </dgm:pt>
    <dgm:pt modelId="{73CAA4F2-D2A1-4B8A-8E0E-D3F2D476716E}" type="pres">
      <dgm:prSet presAssocID="{513F5E13-A93A-4B3C-AB3A-0662AE23F3E6}" presName="sibTrans" presStyleCnt="0"/>
      <dgm:spPr/>
    </dgm:pt>
    <dgm:pt modelId="{12B186D7-2617-4AB2-A7C3-E27BC6AE9252}" type="pres">
      <dgm:prSet presAssocID="{77F3D07E-4001-453E-A63E-A9448E154B6A}" presName="node" presStyleLbl="node1" presStyleIdx="11" presStyleCnt="12">
        <dgm:presLayoutVars>
          <dgm:bulletEnabled val="1"/>
        </dgm:presLayoutVars>
      </dgm:prSet>
      <dgm:spPr/>
    </dgm:pt>
  </dgm:ptLst>
  <dgm:cxnLst>
    <dgm:cxn modelId="{EC79950C-94B4-444C-A9A9-AA96E3478BD8}" srcId="{5D53CB39-34C9-4117-9035-6B37F6EF2950}" destId="{AD0FA4B6-3320-4C27-AA02-6C6A27304CA6}" srcOrd="10" destOrd="0" parTransId="{E72671DC-44E5-49EF-B0EC-154491CBC329}" sibTransId="{513F5E13-A93A-4B3C-AB3A-0662AE23F3E6}"/>
    <dgm:cxn modelId="{C6D3E710-426C-453B-A260-5226D1C20020}" type="presOf" srcId="{BFB523E6-EA82-4294-99BA-BB01099955BE}" destId="{49DDFC43-F1F3-4F04-A345-29F771E43C57}" srcOrd="0" destOrd="0" presId="urn:microsoft.com/office/officeart/2005/8/layout/default"/>
    <dgm:cxn modelId="{F47C1328-0BE9-4B17-8165-2932DD646F98}" srcId="{5D53CB39-34C9-4117-9035-6B37F6EF2950}" destId="{599FDECF-DE1B-4219-9123-4B69FA0CAE3F}" srcOrd="9" destOrd="0" parTransId="{A00F6F28-AB03-4EF4-8C78-7FCD7CAEC632}" sibTransId="{6E318267-536C-460F-9136-3E2BAA12839A}"/>
    <dgm:cxn modelId="{F9E5642A-131B-4285-880D-6D192D6187FC}" type="presOf" srcId="{45FA2B13-2C96-4224-B0C3-F66F92F0A179}" destId="{FD6D481B-5301-4425-BA35-F2FCD6E54706}" srcOrd="0" destOrd="0" presId="urn:microsoft.com/office/officeart/2005/8/layout/default"/>
    <dgm:cxn modelId="{52DE133B-D7B7-4E84-93C2-AFC8A6A0893E}" srcId="{5D53CB39-34C9-4117-9035-6B37F6EF2950}" destId="{6BFAA0A7-8B83-410D-8A98-B601031AAC20}" srcOrd="5" destOrd="0" parTransId="{38CA4257-E049-4C8C-994B-D66B82C4DDF0}" sibTransId="{3D69FF63-06FA-4DED-8D1B-372D6B0AC83E}"/>
    <dgm:cxn modelId="{DE4E6A43-ECB5-4E94-822D-A287E5C91887}" srcId="{5D53CB39-34C9-4117-9035-6B37F6EF2950}" destId="{098EE582-8267-494B-9BAA-08156CD2E890}" srcOrd="6" destOrd="0" parTransId="{7F52FFCD-BE76-4CD0-B294-4D8D7DA38AA8}" sibTransId="{DA57494C-06A0-4C9B-9FE3-9EFE0341BC82}"/>
    <dgm:cxn modelId="{07C3CB44-3E2A-4EF6-B6FA-D48C120F8908}" type="presOf" srcId="{AD0FA4B6-3320-4C27-AA02-6C6A27304CA6}" destId="{C54FBAAD-615C-4799-8ED2-E1491186240B}" srcOrd="0" destOrd="0" presId="urn:microsoft.com/office/officeart/2005/8/layout/default"/>
    <dgm:cxn modelId="{F0CA9B4F-5FA5-4996-9B79-93CE303D4E35}" srcId="{5D53CB39-34C9-4117-9035-6B37F6EF2950}" destId="{77F3D07E-4001-453E-A63E-A9448E154B6A}" srcOrd="11" destOrd="0" parTransId="{5C384F77-8D04-4200-B24C-B5C667368A20}" sibTransId="{CDBCC993-6EC4-44FD-8AAC-4669E2175A68}"/>
    <dgm:cxn modelId="{4CE0BB6F-F636-42FC-B85A-2538336809C9}" type="presOf" srcId="{DF10F731-431C-4932-8DF0-23C93FD4DD01}" destId="{8DC4F7E7-72AE-4692-AFB6-6854D14ED188}" srcOrd="0" destOrd="0" presId="urn:microsoft.com/office/officeart/2005/8/layout/default"/>
    <dgm:cxn modelId="{10125B52-795E-4049-A26C-254B7F2107B5}" srcId="{5D53CB39-34C9-4117-9035-6B37F6EF2950}" destId="{DF10F731-431C-4932-8DF0-23C93FD4DD01}" srcOrd="0" destOrd="0" parTransId="{A0AD3313-D00C-4269-A407-29EE380EBBB8}" sibTransId="{C271F537-0CA9-4E95-8E1C-6773000B7CA6}"/>
    <dgm:cxn modelId="{EC4C7E59-DB2E-4E62-ADE0-A263E0305DCD}" srcId="{5D53CB39-34C9-4117-9035-6B37F6EF2950}" destId="{6FAF1879-EB0F-48E0-BA50-D8B4F8ACD8DE}" srcOrd="4" destOrd="0" parTransId="{08ED4B1C-C350-4114-99CE-ED084AFCB565}" sibTransId="{648BA7CA-4E1E-44FB-99DB-CC15E593A402}"/>
    <dgm:cxn modelId="{B1C3887E-AD05-4AAD-A626-BF9F8F5C8646}" type="presOf" srcId="{098EE582-8267-494B-9BAA-08156CD2E890}" destId="{8C46525A-55A1-4E49-928F-0A6CAA1D577A}" srcOrd="0" destOrd="0" presId="urn:microsoft.com/office/officeart/2005/8/layout/default"/>
    <dgm:cxn modelId="{5A374383-A981-4F52-ACD4-3EAAAC4071D0}" type="presOf" srcId="{599FDECF-DE1B-4219-9123-4B69FA0CAE3F}" destId="{8D09AF0C-D664-4956-897F-E5CFC50F02AE}" srcOrd="0" destOrd="0" presId="urn:microsoft.com/office/officeart/2005/8/layout/default"/>
    <dgm:cxn modelId="{9A6C3EAA-C2E0-42A2-ACB1-86DB032E6C19}" type="presOf" srcId="{5D53CB39-34C9-4117-9035-6B37F6EF2950}" destId="{2BCC2BE4-D4A6-431C-94A8-5A5EF0992B8C}" srcOrd="0" destOrd="0" presId="urn:microsoft.com/office/officeart/2005/8/layout/default"/>
    <dgm:cxn modelId="{7C89F6B0-7F8F-497F-8712-4FF29E6007B7}" type="presOf" srcId="{6FAF1879-EB0F-48E0-BA50-D8B4F8ACD8DE}" destId="{456F84D5-2E9D-4A78-BA4A-5D86E1DE3117}" srcOrd="0" destOrd="0" presId="urn:microsoft.com/office/officeart/2005/8/layout/default"/>
    <dgm:cxn modelId="{EECAD0B2-5B4A-4FA5-B0CC-4560DBE2DA4F}" srcId="{5D53CB39-34C9-4117-9035-6B37F6EF2950}" destId="{C64299D9-7018-45C9-BFB3-ABD574C2B524}" srcOrd="8" destOrd="0" parTransId="{20F9D7A9-4138-4816-8AC3-CA53453A50BA}" sibTransId="{53E768BE-5A59-4A60-BA06-3C8B02BE8C8A}"/>
    <dgm:cxn modelId="{5FA43BB7-7437-49A3-B903-9548117BDDD5}" srcId="{5D53CB39-34C9-4117-9035-6B37F6EF2950}" destId="{6FDC73E8-B578-47EE-8DD9-F7E812605B50}" srcOrd="2" destOrd="0" parTransId="{0E6FF1A3-13A5-4952-B4CE-693CE2D4DDE6}" sibTransId="{55802827-571A-44D0-AB8D-80593C768659}"/>
    <dgm:cxn modelId="{1189FCC1-88DD-45A0-9230-729F9A35EFEA}" type="presOf" srcId="{6FDC73E8-B578-47EE-8DD9-F7E812605B50}" destId="{45E8C840-981E-4C32-82C3-2F31ED6744D2}" srcOrd="0" destOrd="0" presId="urn:microsoft.com/office/officeart/2005/8/layout/default"/>
    <dgm:cxn modelId="{E174A4C5-4BCC-4A21-B134-0FFE668350AD}" srcId="{5D53CB39-34C9-4117-9035-6B37F6EF2950}" destId="{45FA2B13-2C96-4224-B0C3-F66F92F0A179}" srcOrd="7" destOrd="0" parTransId="{FE3C404A-8514-4812-A5E1-B30CA074E0AE}" sibTransId="{9D24570F-2C64-4F36-AEF6-9BB5735E67A8}"/>
    <dgm:cxn modelId="{21671CCE-5ABE-4652-99C7-2711977C25ED}" type="presOf" srcId="{77F3D07E-4001-453E-A63E-A9448E154B6A}" destId="{12B186D7-2617-4AB2-A7C3-E27BC6AE9252}" srcOrd="0" destOrd="0" presId="urn:microsoft.com/office/officeart/2005/8/layout/default"/>
    <dgm:cxn modelId="{EE73F7CF-D0A6-4D92-8A24-887D600F8C65}" type="presOf" srcId="{6BFAA0A7-8B83-410D-8A98-B601031AAC20}" destId="{D27A5F98-0192-4513-8DAE-AD37BAABFFBB}" srcOrd="0" destOrd="0" presId="urn:microsoft.com/office/officeart/2005/8/layout/default"/>
    <dgm:cxn modelId="{83E5CCE0-8530-488D-8D5B-94BB3EC7C691}" srcId="{5D53CB39-34C9-4117-9035-6B37F6EF2950}" destId="{BFB523E6-EA82-4294-99BA-BB01099955BE}" srcOrd="3" destOrd="0" parTransId="{2433CD20-1CCB-4B1B-BAD1-A4B004578A40}" sibTransId="{7BFF4A20-AADA-4E09-88A6-5C3EC638A158}"/>
    <dgm:cxn modelId="{3A41D8E3-7395-49A6-A9B0-9D871810BD98}" srcId="{5D53CB39-34C9-4117-9035-6B37F6EF2950}" destId="{89DB3762-8690-49B2-BEA0-055DAF5EF7C4}" srcOrd="1" destOrd="0" parTransId="{C80E3564-585E-4B24-AAC9-35806DC48B8D}" sibTransId="{C2A772A2-71C0-4928-AC98-7DE196CFD2FC}"/>
    <dgm:cxn modelId="{B3E931E5-73A0-4EE4-9E26-90DF25CB7676}" type="presOf" srcId="{C64299D9-7018-45C9-BFB3-ABD574C2B524}" destId="{4A55C871-61AA-4837-A04D-401C5070EB7A}" srcOrd="0" destOrd="0" presId="urn:microsoft.com/office/officeart/2005/8/layout/default"/>
    <dgm:cxn modelId="{3833B5F7-467D-44E2-B799-1B7CB118DD74}" type="presOf" srcId="{89DB3762-8690-49B2-BEA0-055DAF5EF7C4}" destId="{72279592-B77C-4AEA-9523-861A0F9FBBCF}" srcOrd="0" destOrd="0" presId="urn:microsoft.com/office/officeart/2005/8/layout/default"/>
    <dgm:cxn modelId="{781BEB45-49A9-48E0-BB41-01008BA82A08}" type="presParOf" srcId="{2BCC2BE4-D4A6-431C-94A8-5A5EF0992B8C}" destId="{8DC4F7E7-72AE-4692-AFB6-6854D14ED188}" srcOrd="0" destOrd="0" presId="urn:microsoft.com/office/officeart/2005/8/layout/default"/>
    <dgm:cxn modelId="{EB2B5841-618E-4663-964F-748893CBEC71}" type="presParOf" srcId="{2BCC2BE4-D4A6-431C-94A8-5A5EF0992B8C}" destId="{CBCA4652-DBBE-464C-B9E6-C7F3ACF0A97C}" srcOrd="1" destOrd="0" presId="urn:microsoft.com/office/officeart/2005/8/layout/default"/>
    <dgm:cxn modelId="{DA369DBD-DAE1-4EB0-9B4F-834B41DB6B47}" type="presParOf" srcId="{2BCC2BE4-D4A6-431C-94A8-5A5EF0992B8C}" destId="{72279592-B77C-4AEA-9523-861A0F9FBBCF}" srcOrd="2" destOrd="0" presId="urn:microsoft.com/office/officeart/2005/8/layout/default"/>
    <dgm:cxn modelId="{1942A674-4820-42AE-A40B-F178C5FD5FA7}" type="presParOf" srcId="{2BCC2BE4-D4A6-431C-94A8-5A5EF0992B8C}" destId="{7D475BFF-8748-4A69-ADBE-B56362E65E7C}" srcOrd="3" destOrd="0" presId="urn:microsoft.com/office/officeart/2005/8/layout/default"/>
    <dgm:cxn modelId="{DDBAA230-E491-4A80-B076-8812206176A4}" type="presParOf" srcId="{2BCC2BE4-D4A6-431C-94A8-5A5EF0992B8C}" destId="{45E8C840-981E-4C32-82C3-2F31ED6744D2}" srcOrd="4" destOrd="0" presId="urn:microsoft.com/office/officeart/2005/8/layout/default"/>
    <dgm:cxn modelId="{03B3E87F-B059-42C6-BD56-FAD6A5C3D9AD}" type="presParOf" srcId="{2BCC2BE4-D4A6-431C-94A8-5A5EF0992B8C}" destId="{BCEB936F-C750-4315-AE10-871A570BC73C}" srcOrd="5" destOrd="0" presId="urn:microsoft.com/office/officeart/2005/8/layout/default"/>
    <dgm:cxn modelId="{7EF615AD-8886-4FD1-8859-CFAF0038FE42}" type="presParOf" srcId="{2BCC2BE4-D4A6-431C-94A8-5A5EF0992B8C}" destId="{49DDFC43-F1F3-4F04-A345-29F771E43C57}" srcOrd="6" destOrd="0" presId="urn:microsoft.com/office/officeart/2005/8/layout/default"/>
    <dgm:cxn modelId="{99E05E9E-FB62-495B-9D99-E3DE8DA1CEC3}" type="presParOf" srcId="{2BCC2BE4-D4A6-431C-94A8-5A5EF0992B8C}" destId="{9CB15987-7974-434A-99AE-5733B1CE2624}" srcOrd="7" destOrd="0" presId="urn:microsoft.com/office/officeart/2005/8/layout/default"/>
    <dgm:cxn modelId="{0A7E46DC-C9F2-4745-8E96-A6BE57D6D530}" type="presParOf" srcId="{2BCC2BE4-D4A6-431C-94A8-5A5EF0992B8C}" destId="{456F84D5-2E9D-4A78-BA4A-5D86E1DE3117}" srcOrd="8" destOrd="0" presId="urn:microsoft.com/office/officeart/2005/8/layout/default"/>
    <dgm:cxn modelId="{8959790C-1D7F-4261-B2FC-D024E6557A01}" type="presParOf" srcId="{2BCC2BE4-D4A6-431C-94A8-5A5EF0992B8C}" destId="{16BF119A-835F-4B0A-960E-780441A77D47}" srcOrd="9" destOrd="0" presId="urn:microsoft.com/office/officeart/2005/8/layout/default"/>
    <dgm:cxn modelId="{D7A6F2BB-ED94-47F1-9457-61C4DE322328}" type="presParOf" srcId="{2BCC2BE4-D4A6-431C-94A8-5A5EF0992B8C}" destId="{D27A5F98-0192-4513-8DAE-AD37BAABFFBB}" srcOrd="10" destOrd="0" presId="urn:microsoft.com/office/officeart/2005/8/layout/default"/>
    <dgm:cxn modelId="{3FE6CBDD-DE56-4495-9EE9-7A80BC96DF52}" type="presParOf" srcId="{2BCC2BE4-D4A6-431C-94A8-5A5EF0992B8C}" destId="{7B59DBFE-284E-4D95-A6D1-D2A07202562E}" srcOrd="11" destOrd="0" presId="urn:microsoft.com/office/officeart/2005/8/layout/default"/>
    <dgm:cxn modelId="{11CF7C1E-236E-4E52-BE78-361CB2166245}" type="presParOf" srcId="{2BCC2BE4-D4A6-431C-94A8-5A5EF0992B8C}" destId="{8C46525A-55A1-4E49-928F-0A6CAA1D577A}" srcOrd="12" destOrd="0" presId="urn:microsoft.com/office/officeart/2005/8/layout/default"/>
    <dgm:cxn modelId="{8FE926AE-1676-43CD-9A4D-25806C8DF184}" type="presParOf" srcId="{2BCC2BE4-D4A6-431C-94A8-5A5EF0992B8C}" destId="{76CF4AD9-A2D8-4368-8188-2BFF2521DC0A}" srcOrd="13" destOrd="0" presId="urn:microsoft.com/office/officeart/2005/8/layout/default"/>
    <dgm:cxn modelId="{A2A26233-4F61-48CE-B803-B9F8F71C85C6}" type="presParOf" srcId="{2BCC2BE4-D4A6-431C-94A8-5A5EF0992B8C}" destId="{FD6D481B-5301-4425-BA35-F2FCD6E54706}" srcOrd="14" destOrd="0" presId="urn:microsoft.com/office/officeart/2005/8/layout/default"/>
    <dgm:cxn modelId="{8BE76B92-DD12-4040-A440-5B574DA2EC37}" type="presParOf" srcId="{2BCC2BE4-D4A6-431C-94A8-5A5EF0992B8C}" destId="{1EF3E54C-7675-4F49-AD83-9254246E8AB7}" srcOrd="15" destOrd="0" presId="urn:microsoft.com/office/officeart/2005/8/layout/default"/>
    <dgm:cxn modelId="{98A4297B-2241-4D8C-9884-1EFA96A61191}" type="presParOf" srcId="{2BCC2BE4-D4A6-431C-94A8-5A5EF0992B8C}" destId="{4A55C871-61AA-4837-A04D-401C5070EB7A}" srcOrd="16" destOrd="0" presId="urn:microsoft.com/office/officeart/2005/8/layout/default"/>
    <dgm:cxn modelId="{BDA829E1-7143-49D2-8B2F-22B6A7BA8D99}" type="presParOf" srcId="{2BCC2BE4-D4A6-431C-94A8-5A5EF0992B8C}" destId="{B6E3F402-6C43-4148-BED3-107C736EEA58}" srcOrd="17" destOrd="0" presId="urn:microsoft.com/office/officeart/2005/8/layout/default"/>
    <dgm:cxn modelId="{BFF5918B-1270-4D27-AE6B-C80FAA603E72}" type="presParOf" srcId="{2BCC2BE4-D4A6-431C-94A8-5A5EF0992B8C}" destId="{8D09AF0C-D664-4956-897F-E5CFC50F02AE}" srcOrd="18" destOrd="0" presId="urn:microsoft.com/office/officeart/2005/8/layout/default"/>
    <dgm:cxn modelId="{AF6A6DF7-8A2D-4815-9A78-D1E293D9C263}" type="presParOf" srcId="{2BCC2BE4-D4A6-431C-94A8-5A5EF0992B8C}" destId="{9CB0DEAA-5BCB-4BA7-A89D-1E4654084655}" srcOrd="19" destOrd="0" presId="urn:microsoft.com/office/officeart/2005/8/layout/default"/>
    <dgm:cxn modelId="{7002869C-9684-42BE-ACB6-04FF29DC1058}" type="presParOf" srcId="{2BCC2BE4-D4A6-431C-94A8-5A5EF0992B8C}" destId="{C54FBAAD-615C-4799-8ED2-E1491186240B}" srcOrd="20" destOrd="0" presId="urn:microsoft.com/office/officeart/2005/8/layout/default"/>
    <dgm:cxn modelId="{62428C1C-9284-4180-BDB6-E9C77397F4FD}" type="presParOf" srcId="{2BCC2BE4-D4A6-431C-94A8-5A5EF0992B8C}" destId="{73CAA4F2-D2A1-4B8A-8E0E-D3F2D476716E}" srcOrd="21" destOrd="0" presId="urn:microsoft.com/office/officeart/2005/8/layout/default"/>
    <dgm:cxn modelId="{147ECE63-1546-407F-9F78-9DD2A3D2C045}" type="presParOf" srcId="{2BCC2BE4-D4A6-431C-94A8-5A5EF0992B8C}" destId="{12B186D7-2617-4AB2-A7C3-E27BC6AE9252}"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970239-A1AB-4EF1-86A4-C5F3A4BC7738}"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pl-PL"/>
        </a:p>
      </dgm:t>
    </dgm:pt>
    <dgm:pt modelId="{B6B126CF-3D30-47B6-87DD-F15940D93643}">
      <dgm:prSet phldrT="[Tekst]" custT="1"/>
      <dgm:spPr/>
      <dgm:t>
        <a:bodyPr/>
        <a:lstStyle/>
        <a:p>
          <a:r>
            <a:rPr lang="pl-PL" sz="2800" b="0" dirty="0">
              <a:latin typeface="Arial Narrow" panose="020B0606020202030204" pitchFamily="34" charset="0"/>
            </a:rPr>
            <a:t>Większa masa piłki oznacza większy ciężar piłki:</a:t>
          </a:r>
        </a:p>
        <a:p>
          <a:r>
            <a:rPr lang="pl-PL" sz="2800" b="1" dirty="0">
              <a:latin typeface="Arial Narrow" panose="020B0606020202030204" pitchFamily="34" charset="0"/>
            </a:rPr>
            <a:t>F = m * g</a:t>
          </a:r>
        </a:p>
      </dgm:t>
    </dgm:pt>
    <dgm:pt modelId="{EEBF99B4-292A-489D-B5A9-D83E98CD1769}" type="parTrans" cxnId="{92B281CA-0041-4EA2-AE93-0034F310A7E5}">
      <dgm:prSet/>
      <dgm:spPr/>
      <dgm:t>
        <a:bodyPr/>
        <a:lstStyle/>
        <a:p>
          <a:endParaRPr lang="pl-PL"/>
        </a:p>
      </dgm:t>
    </dgm:pt>
    <dgm:pt modelId="{871C3B79-80A2-4BF6-86CA-71A22CECE954}" type="sibTrans" cxnId="{92B281CA-0041-4EA2-AE93-0034F310A7E5}">
      <dgm:prSet/>
      <dgm:spPr/>
      <dgm:t>
        <a:bodyPr/>
        <a:lstStyle/>
        <a:p>
          <a:endParaRPr lang="pl-PL"/>
        </a:p>
      </dgm:t>
    </dgm:pt>
    <dgm:pt modelId="{A73842EA-A0CF-4087-921C-25852246C581}">
      <dgm:prSet phldrT="[Tekst]" custT="1"/>
      <dgm:spPr/>
      <dgm:t>
        <a:bodyPr/>
        <a:lstStyle/>
        <a:p>
          <a:r>
            <a:rPr lang="pl-PL" sz="2000" b="1" dirty="0">
              <a:latin typeface="Arial Narrow" panose="020B0606020202030204" pitchFamily="34" charset="0"/>
            </a:rPr>
            <a:t>p = m * v</a:t>
          </a:r>
        </a:p>
        <a:p>
          <a:r>
            <a:rPr lang="pl-PL" sz="2000" b="0" dirty="0">
              <a:latin typeface="Arial Narrow" panose="020B0606020202030204" pitchFamily="34" charset="0"/>
            </a:rPr>
            <a:t>Pęd opisuje ciała w ruchu. Im większa masa i/lub prędkość ciał, tym większy pęd.</a:t>
          </a:r>
        </a:p>
        <a:p>
          <a:r>
            <a:rPr lang="pl-PL" sz="2000" b="0" dirty="0">
              <a:latin typeface="Arial Narrow" panose="020B0606020202030204" pitchFamily="34" charset="0"/>
            </a:rPr>
            <a:t>W koszykówce może mieć pozytywne bądź negatywne skutki, ponieważ pęd odgrywa ważną rolę podczas zderzeń ciał.</a:t>
          </a:r>
        </a:p>
      </dgm:t>
    </dgm:pt>
    <dgm:pt modelId="{21F545A7-97CB-488F-A264-A43BEB4EF0F6}" type="parTrans" cxnId="{8BEC55DE-2F76-4894-87AB-87A475CF89C1}">
      <dgm:prSet/>
      <dgm:spPr/>
      <dgm:t>
        <a:bodyPr/>
        <a:lstStyle/>
        <a:p>
          <a:endParaRPr lang="pl-PL"/>
        </a:p>
      </dgm:t>
    </dgm:pt>
    <dgm:pt modelId="{74AB918D-B5B0-4760-875F-CD9ACA5EAB0E}" type="sibTrans" cxnId="{8BEC55DE-2F76-4894-87AB-87A475CF89C1}">
      <dgm:prSet/>
      <dgm:spPr/>
      <dgm:t>
        <a:bodyPr/>
        <a:lstStyle/>
        <a:p>
          <a:endParaRPr lang="pl-PL"/>
        </a:p>
      </dgm:t>
    </dgm:pt>
    <dgm:pt modelId="{D0F0A2AD-14BA-4047-BF5D-979F06B737CD}">
      <dgm:prSet phldrT="[Tekst]"/>
      <dgm:spPr/>
      <dgm:t>
        <a:bodyPr/>
        <a:lstStyle/>
        <a:p>
          <a:r>
            <a:rPr lang="pl-PL" b="1" dirty="0">
              <a:latin typeface="Arial Narrow" panose="020B0606020202030204" pitchFamily="34" charset="0"/>
            </a:rPr>
            <a:t>v = s / t</a:t>
          </a:r>
        </a:p>
        <a:p>
          <a:r>
            <a:rPr lang="pl-PL" b="0" dirty="0">
              <a:latin typeface="Arial Narrow" panose="020B0606020202030204" pitchFamily="34" charset="0"/>
            </a:rPr>
            <a:t>Aby zwiększyć prędkość musimy skrócić czas, w którym zostanie przemierzony pewien odcinek drogi. </a:t>
          </a:r>
        </a:p>
        <a:p>
          <a:r>
            <a:rPr lang="pl-PL" b="0" dirty="0">
              <a:latin typeface="Arial Narrow" panose="020B0606020202030204" pitchFamily="34" charset="0"/>
            </a:rPr>
            <a:t>Wpływa to także na przyspieszenie: </a:t>
          </a:r>
        </a:p>
        <a:p>
          <a:r>
            <a:rPr lang="pl-PL" b="0" dirty="0">
              <a:latin typeface="Arial Narrow" panose="020B0606020202030204" pitchFamily="34" charset="0"/>
            </a:rPr>
            <a:t>Im większa zmiana prędkości, tym większe przyspieszenie. Wartość przyspieszenia zależy także od siły działającej na ciało oraz masy ciała.</a:t>
          </a:r>
        </a:p>
      </dgm:t>
    </dgm:pt>
    <dgm:pt modelId="{483AFC1C-95F1-4AD7-95A9-617175CAA1A6}" type="parTrans" cxnId="{BF1820D4-96BF-4E5A-827A-6ED2E407AD24}">
      <dgm:prSet/>
      <dgm:spPr/>
      <dgm:t>
        <a:bodyPr/>
        <a:lstStyle/>
        <a:p>
          <a:endParaRPr lang="pl-PL"/>
        </a:p>
      </dgm:t>
    </dgm:pt>
    <dgm:pt modelId="{46F425F9-CB4E-4A71-A434-2E9FCDBE6264}" type="sibTrans" cxnId="{BF1820D4-96BF-4E5A-827A-6ED2E407AD24}">
      <dgm:prSet/>
      <dgm:spPr/>
      <dgm:t>
        <a:bodyPr/>
        <a:lstStyle/>
        <a:p>
          <a:endParaRPr lang="pl-PL"/>
        </a:p>
      </dgm:t>
    </dgm:pt>
    <dgm:pt modelId="{41564542-C57C-4DFA-A21D-4983ED405F16}" type="pres">
      <dgm:prSet presAssocID="{E5970239-A1AB-4EF1-86A4-C5F3A4BC7738}" presName="diagram" presStyleCnt="0">
        <dgm:presLayoutVars>
          <dgm:dir/>
          <dgm:resizeHandles val="exact"/>
        </dgm:presLayoutVars>
      </dgm:prSet>
      <dgm:spPr/>
    </dgm:pt>
    <dgm:pt modelId="{A3853D83-B931-48B4-99AE-117E9807BAA5}" type="pres">
      <dgm:prSet presAssocID="{B6B126CF-3D30-47B6-87DD-F15940D93643}" presName="node" presStyleLbl="node1" presStyleIdx="0" presStyleCnt="3" custScaleY="117470">
        <dgm:presLayoutVars>
          <dgm:bulletEnabled val="1"/>
        </dgm:presLayoutVars>
      </dgm:prSet>
      <dgm:spPr/>
    </dgm:pt>
    <dgm:pt modelId="{C4E5FF4D-0E40-4973-9084-04141965D5D8}" type="pres">
      <dgm:prSet presAssocID="{871C3B79-80A2-4BF6-86CA-71A22CECE954}" presName="sibTrans" presStyleCnt="0"/>
      <dgm:spPr/>
    </dgm:pt>
    <dgm:pt modelId="{7021DFF4-AB9E-4B34-9BF5-01A061352569}" type="pres">
      <dgm:prSet presAssocID="{A73842EA-A0CF-4087-921C-25852246C581}" presName="node" presStyleLbl="node1" presStyleIdx="1" presStyleCnt="3" custScaleY="123012">
        <dgm:presLayoutVars>
          <dgm:bulletEnabled val="1"/>
        </dgm:presLayoutVars>
      </dgm:prSet>
      <dgm:spPr/>
    </dgm:pt>
    <dgm:pt modelId="{1AF2CF34-5904-4A77-91A0-02B591CD55FC}" type="pres">
      <dgm:prSet presAssocID="{74AB918D-B5B0-4760-875F-CD9ACA5EAB0E}" presName="sibTrans" presStyleCnt="0"/>
      <dgm:spPr/>
    </dgm:pt>
    <dgm:pt modelId="{69E4D499-C417-4496-86B2-0A3E2AFDC12B}" type="pres">
      <dgm:prSet presAssocID="{D0F0A2AD-14BA-4047-BF5D-979F06B737CD}" presName="node" presStyleLbl="node1" presStyleIdx="2" presStyleCnt="3" custScaleX="154891">
        <dgm:presLayoutVars>
          <dgm:bulletEnabled val="1"/>
        </dgm:presLayoutVars>
      </dgm:prSet>
      <dgm:spPr/>
    </dgm:pt>
  </dgm:ptLst>
  <dgm:cxnLst>
    <dgm:cxn modelId="{D826BD79-3C45-4A06-AE40-5BF5263279EB}" type="presOf" srcId="{D0F0A2AD-14BA-4047-BF5D-979F06B737CD}" destId="{69E4D499-C417-4496-86B2-0A3E2AFDC12B}" srcOrd="0" destOrd="0" presId="urn:microsoft.com/office/officeart/2005/8/layout/default"/>
    <dgm:cxn modelId="{ACAE46A1-4D79-4995-A955-10090FC8BAA3}" type="presOf" srcId="{B6B126CF-3D30-47B6-87DD-F15940D93643}" destId="{A3853D83-B931-48B4-99AE-117E9807BAA5}" srcOrd="0" destOrd="0" presId="urn:microsoft.com/office/officeart/2005/8/layout/default"/>
    <dgm:cxn modelId="{92B281CA-0041-4EA2-AE93-0034F310A7E5}" srcId="{E5970239-A1AB-4EF1-86A4-C5F3A4BC7738}" destId="{B6B126CF-3D30-47B6-87DD-F15940D93643}" srcOrd="0" destOrd="0" parTransId="{EEBF99B4-292A-489D-B5A9-D83E98CD1769}" sibTransId="{871C3B79-80A2-4BF6-86CA-71A22CECE954}"/>
    <dgm:cxn modelId="{BF1820D4-96BF-4E5A-827A-6ED2E407AD24}" srcId="{E5970239-A1AB-4EF1-86A4-C5F3A4BC7738}" destId="{D0F0A2AD-14BA-4047-BF5D-979F06B737CD}" srcOrd="2" destOrd="0" parTransId="{483AFC1C-95F1-4AD7-95A9-617175CAA1A6}" sibTransId="{46F425F9-CB4E-4A71-A434-2E9FCDBE6264}"/>
    <dgm:cxn modelId="{8BEC55DE-2F76-4894-87AB-87A475CF89C1}" srcId="{E5970239-A1AB-4EF1-86A4-C5F3A4BC7738}" destId="{A73842EA-A0CF-4087-921C-25852246C581}" srcOrd="1" destOrd="0" parTransId="{21F545A7-97CB-488F-A264-A43BEB4EF0F6}" sibTransId="{74AB918D-B5B0-4760-875F-CD9ACA5EAB0E}"/>
    <dgm:cxn modelId="{62D7B7E7-C4C5-4BDB-9CAD-FF449C496E3A}" type="presOf" srcId="{A73842EA-A0CF-4087-921C-25852246C581}" destId="{7021DFF4-AB9E-4B34-9BF5-01A061352569}" srcOrd="0" destOrd="0" presId="urn:microsoft.com/office/officeart/2005/8/layout/default"/>
    <dgm:cxn modelId="{284412FB-66CF-483B-AF28-1F2D48D919C3}" type="presOf" srcId="{E5970239-A1AB-4EF1-86A4-C5F3A4BC7738}" destId="{41564542-C57C-4DFA-A21D-4983ED405F16}" srcOrd="0" destOrd="0" presId="urn:microsoft.com/office/officeart/2005/8/layout/default"/>
    <dgm:cxn modelId="{DC636C71-F753-48EC-B562-CA1D423FD9ED}" type="presParOf" srcId="{41564542-C57C-4DFA-A21D-4983ED405F16}" destId="{A3853D83-B931-48B4-99AE-117E9807BAA5}" srcOrd="0" destOrd="0" presId="urn:microsoft.com/office/officeart/2005/8/layout/default"/>
    <dgm:cxn modelId="{C9FAC32B-0E73-41EF-9128-989291966058}" type="presParOf" srcId="{41564542-C57C-4DFA-A21D-4983ED405F16}" destId="{C4E5FF4D-0E40-4973-9084-04141965D5D8}" srcOrd="1" destOrd="0" presId="urn:microsoft.com/office/officeart/2005/8/layout/default"/>
    <dgm:cxn modelId="{8603C927-469B-419F-A406-F4C07CD6A1C8}" type="presParOf" srcId="{41564542-C57C-4DFA-A21D-4983ED405F16}" destId="{7021DFF4-AB9E-4B34-9BF5-01A061352569}" srcOrd="2" destOrd="0" presId="urn:microsoft.com/office/officeart/2005/8/layout/default"/>
    <dgm:cxn modelId="{622C176E-755C-4E4D-9AC7-1545EF4BE550}" type="presParOf" srcId="{41564542-C57C-4DFA-A21D-4983ED405F16}" destId="{1AF2CF34-5904-4A77-91A0-02B591CD55FC}" srcOrd="3" destOrd="0" presId="urn:microsoft.com/office/officeart/2005/8/layout/default"/>
    <dgm:cxn modelId="{89B174A5-E770-467A-92DF-FF6525E556D7}" type="presParOf" srcId="{41564542-C57C-4DFA-A21D-4983ED405F16}" destId="{69E4D499-C417-4496-86B2-0A3E2AFDC12B}" srcOrd="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3B5F04-8A03-4E5A-B296-117A2FC5BD9E}" type="doc">
      <dgm:prSet loTypeId="urn:microsoft.com/office/officeart/2005/8/layout/default" loCatId="list" qsTypeId="urn:microsoft.com/office/officeart/2005/8/quickstyle/simple5" qsCatId="simple" csTypeId="urn:microsoft.com/office/officeart/2005/8/colors/accent4_4" csCatId="accent4" phldr="1"/>
      <dgm:spPr/>
      <dgm:t>
        <a:bodyPr/>
        <a:lstStyle/>
        <a:p>
          <a:endParaRPr lang="pl-PL"/>
        </a:p>
      </dgm:t>
    </dgm:pt>
    <dgm:pt modelId="{F202943E-10F6-4107-B650-1818CA6C97C4}">
      <dgm:prSet phldrT="[Tekst]"/>
      <dgm:spPr/>
      <dgm:t>
        <a:bodyPr/>
        <a:lstStyle/>
        <a:p>
          <a:r>
            <a:rPr lang="pl-PL" b="1" dirty="0">
              <a:solidFill>
                <a:schemeClr val="bg1"/>
              </a:solidFill>
            </a:rPr>
            <a:t>Siła </a:t>
          </a:r>
        </a:p>
      </dgm:t>
    </dgm:pt>
    <dgm:pt modelId="{963FE44C-DC15-45FE-8CE4-E2C1D28507A5}" type="parTrans" cxnId="{851EDB97-D4D3-49DA-8281-5995F80482B6}">
      <dgm:prSet/>
      <dgm:spPr/>
      <dgm:t>
        <a:bodyPr/>
        <a:lstStyle/>
        <a:p>
          <a:endParaRPr lang="pl-PL"/>
        </a:p>
      </dgm:t>
    </dgm:pt>
    <dgm:pt modelId="{4053D13E-1FAF-4485-9D85-55D699446E93}" type="sibTrans" cxnId="{851EDB97-D4D3-49DA-8281-5995F80482B6}">
      <dgm:prSet/>
      <dgm:spPr/>
      <dgm:t>
        <a:bodyPr/>
        <a:lstStyle/>
        <a:p>
          <a:endParaRPr lang="pl-PL"/>
        </a:p>
      </dgm:t>
    </dgm:pt>
    <dgm:pt modelId="{9F244191-BBEC-41CA-86E8-90DDA4CE35E0}">
      <dgm:prSet phldrT="[Tekst]"/>
      <dgm:spPr/>
      <dgm:t>
        <a:bodyPr/>
        <a:lstStyle/>
        <a:p>
          <a:r>
            <a:rPr lang="pl-PL" b="1" dirty="0">
              <a:solidFill>
                <a:schemeClr val="bg1"/>
              </a:solidFill>
            </a:rPr>
            <a:t>Przyspieszenie</a:t>
          </a:r>
        </a:p>
      </dgm:t>
    </dgm:pt>
    <dgm:pt modelId="{5D17E749-D93C-4E3B-87CC-EDE9635F2700}" type="parTrans" cxnId="{13C2CA1D-8289-4667-BE6D-E893B0250FB4}">
      <dgm:prSet/>
      <dgm:spPr/>
      <dgm:t>
        <a:bodyPr/>
        <a:lstStyle/>
        <a:p>
          <a:endParaRPr lang="pl-PL"/>
        </a:p>
      </dgm:t>
    </dgm:pt>
    <dgm:pt modelId="{C33F6323-A95D-4485-977B-FC054B7A5E48}" type="sibTrans" cxnId="{13C2CA1D-8289-4667-BE6D-E893B0250FB4}">
      <dgm:prSet/>
      <dgm:spPr/>
      <dgm:t>
        <a:bodyPr/>
        <a:lstStyle/>
        <a:p>
          <a:endParaRPr lang="pl-PL"/>
        </a:p>
      </dgm:t>
    </dgm:pt>
    <dgm:pt modelId="{F6295627-C217-4744-B047-175B21C6CD76}">
      <dgm:prSet phldrT="[Tekst]"/>
      <dgm:spPr/>
      <dgm:t>
        <a:bodyPr/>
        <a:lstStyle/>
        <a:p>
          <a:r>
            <a:rPr lang="pl-PL" b="1" dirty="0">
              <a:solidFill>
                <a:schemeClr val="bg1"/>
              </a:solidFill>
            </a:rPr>
            <a:t>Pęd</a:t>
          </a:r>
        </a:p>
      </dgm:t>
    </dgm:pt>
    <dgm:pt modelId="{37DB8F77-6A3A-4C57-B7C4-C0AC601C4820}" type="parTrans" cxnId="{B50EA6AF-EFC6-497A-AC5E-C01FEFF04D72}">
      <dgm:prSet/>
      <dgm:spPr/>
      <dgm:t>
        <a:bodyPr/>
        <a:lstStyle/>
        <a:p>
          <a:endParaRPr lang="pl-PL"/>
        </a:p>
      </dgm:t>
    </dgm:pt>
    <dgm:pt modelId="{4B449FA3-5D70-43B6-8D77-4C1C3E2ADD61}" type="sibTrans" cxnId="{B50EA6AF-EFC6-497A-AC5E-C01FEFF04D72}">
      <dgm:prSet/>
      <dgm:spPr/>
      <dgm:t>
        <a:bodyPr/>
        <a:lstStyle/>
        <a:p>
          <a:endParaRPr lang="pl-PL"/>
        </a:p>
      </dgm:t>
    </dgm:pt>
    <dgm:pt modelId="{3AFA914A-14A0-49FD-963B-4051E5909A6D}">
      <dgm:prSet phldrT="[Tekst]"/>
      <dgm:spPr/>
      <dgm:t>
        <a:bodyPr/>
        <a:lstStyle/>
        <a:p>
          <a:r>
            <a:rPr lang="pl-PL" b="1" dirty="0">
              <a:solidFill>
                <a:schemeClr val="bg1"/>
              </a:solidFill>
            </a:rPr>
            <a:t>Prędkość</a:t>
          </a:r>
        </a:p>
      </dgm:t>
    </dgm:pt>
    <dgm:pt modelId="{15993980-032C-444B-8A97-F1F4A722EE45}" type="parTrans" cxnId="{40E69904-17C7-472C-B100-B0A1BB3679E1}">
      <dgm:prSet/>
      <dgm:spPr/>
      <dgm:t>
        <a:bodyPr/>
        <a:lstStyle/>
        <a:p>
          <a:endParaRPr lang="pl-PL"/>
        </a:p>
      </dgm:t>
    </dgm:pt>
    <dgm:pt modelId="{1CBC2304-E25C-4858-939C-E2CEEAA9E5E8}" type="sibTrans" cxnId="{40E69904-17C7-472C-B100-B0A1BB3679E1}">
      <dgm:prSet/>
      <dgm:spPr/>
      <dgm:t>
        <a:bodyPr/>
        <a:lstStyle/>
        <a:p>
          <a:endParaRPr lang="pl-PL"/>
        </a:p>
      </dgm:t>
    </dgm:pt>
    <dgm:pt modelId="{F726F791-7A30-4F1E-8B12-5D22468347A3}">
      <dgm:prSet phldrT="[Tekst]"/>
      <dgm:spPr/>
      <dgm:t>
        <a:bodyPr/>
        <a:lstStyle/>
        <a:p>
          <a:r>
            <a:rPr lang="pl-PL" b="1" dirty="0">
              <a:solidFill>
                <a:schemeClr val="bg1"/>
              </a:solidFill>
            </a:rPr>
            <a:t>Masa</a:t>
          </a:r>
        </a:p>
      </dgm:t>
    </dgm:pt>
    <dgm:pt modelId="{F44D3279-9F18-4823-A305-A1545A4507F8}" type="parTrans" cxnId="{65C70EAB-2EC6-4FC6-9F45-4C526FDF833D}">
      <dgm:prSet/>
      <dgm:spPr/>
      <dgm:t>
        <a:bodyPr/>
        <a:lstStyle/>
        <a:p>
          <a:endParaRPr lang="pl-PL"/>
        </a:p>
      </dgm:t>
    </dgm:pt>
    <dgm:pt modelId="{ED72777C-1092-4A15-A701-0B2F9AD7BCC0}" type="sibTrans" cxnId="{65C70EAB-2EC6-4FC6-9F45-4C526FDF833D}">
      <dgm:prSet/>
      <dgm:spPr/>
      <dgm:t>
        <a:bodyPr/>
        <a:lstStyle/>
        <a:p>
          <a:endParaRPr lang="pl-PL"/>
        </a:p>
      </dgm:t>
    </dgm:pt>
    <dgm:pt modelId="{6DFE020C-C879-4F6F-9D74-D3FEADA5D0CF}">
      <dgm:prSet phldrT="[Tekst]"/>
      <dgm:spPr/>
      <dgm:t>
        <a:bodyPr/>
        <a:lstStyle/>
        <a:p>
          <a:r>
            <a:rPr lang="pl-PL" b="1" dirty="0">
              <a:solidFill>
                <a:schemeClr val="bg1"/>
              </a:solidFill>
            </a:rPr>
            <a:t>Energia kinetyczna i potencjalna</a:t>
          </a:r>
        </a:p>
      </dgm:t>
    </dgm:pt>
    <dgm:pt modelId="{6FDB56BD-4E0E-4516-B8E6-00127BEDD8A8}" type="parTrans" cxnId="{B18B1CE8-8CBA-40D6-9479-7E58E1012103}">
      <dgm:prSet/>
      <dgm:spPr/>
      <dgm:t>
        <a:bodyPr/>
        <a:lstStyle/>
        <a:p>
          <a:endParaRPr lang="pl-PL"/>
        </a:p>
      </dgm:t>
    </dgm:pt>
    <dgm:pt modelId="{0A82CC02-E5C8-4863-BDB5-86FFF29A5518}" type="sibTrans" cxnId="{B18B1CE8-8CBA-40D6-9479-7E58E1012103}">
      <dgm:prSet/>
      <dgm:spPr/>
      <dgm:t>
        <a:bodyPr/>
        <a:lstStyle/>
        <a:p>
          <a:endParaRPr lang="pl-PL"/>
        </a:p>
      </dgm:t>
    </dgm:pt>
    <dgm:pt modelId="{58686C56-14C9-45A3-9CC9-1DC91DD29F86}">
      <dgm:prSet phldrT="[Tekst]"/>
      <dgm:spPr/>
      <dgm:t>
        <a:bodyPr/>
        <a:lstStyle/>
        <a:p>
          <a:r>
            <a:rPr lang="pl-PL" b="1" dirty="0">
              <a:solidFill>
                <a:schemeClr val="bg1"/>
              </a:solidFill>
            </a:rPr>
            <a:t>Siła ciężkości</a:t>
          </a:r>
        </a:p>
      </dgm:t>
    </dgm:pt>
    <dgm:pt modelId="{DF45DD1A-FA7B-419F-95F1-1CEC38221777}" type="parTrans" cxnId="{8BEB15F6-E3C6-45FF-825E-483FD514DA4E}">
      <dgm:prSet/>
      <dgm:spPr/>
      <dgm:t>
        <a:bodyPr/>
        <a:lstStyle/>
        <a:p>
          <a:endParaRPr lang="pl-PL"/>
        </a:p>
      </dgm:t>
    </dgm:pt>
    <dgm:pt modelId="{106CBB6D-6387-42C2-863F-BE98ED3A2061}" type="sibTrans" cxnId="{8BEB15F6-E3C6-45FF-825E-483FD514DA4E}">
      <dgm:prSet/>
      <dgm:spPr/>
      <dgm:t>
        <a:bodyPr/>
        <a:lstStyle/>
        <a:p>
          <a:endParaRPr lang="pl-PL"/>
        </a:p>
      </dgm:t>
    </dgm:pt>
    <dgm:pt modelId="{296F03CD-3333-4AD3-B482-2B7B1D26FC47}">
      <dgm:prSet phldrT="[Tekst]"/>
      <dgm:spPr/>
      <dgm:t>
        <a:bodyPr/>
        <a:lstStyle/>
        <a:p>
          <a:r>
            <a:rPr lang="pl-PL" b="1" dirty="0">
              <a:solidFill>
                <a:schemeClr val="bg1"/>
              </a:solidFill>
            </a:rPr>
            <a:t>Zasady dynamiki</a:t>
          </a:r>
        </a:p>
      </dgm:t>
    </dgm:pt>
    <dgm:pt modelId="{C7C4C369-50C8-4F98-BF11-E7FB5B79765F}" type="parTrans" cxnId="{F37E48F4-FCF5-4B25-AC4A-D41C3D1FF7C2}">
      <dgm:prSet/>
      <dgm:spPr/>
      <dgm:t>
        <a:bodyPr/>
        <a:lstStyle/>
        <a:p>
          <a:endParaRPr lang="pl-PL"/>
        </a:p>
      </dgm:t>
    </dgm:pt>
    <dgm:pt modelId="{B25C1796-B17F-4164-ADA7-CF0F7B1027DD}" type="sibTrans" cxnId="{F37E48F4-FCF5-4B25-AC4A-D41C3D1FF7C2}">
      <dgm:prSet/>
      <dgm:spPr/>
      <dgm:t>
        <a:bodyPr/>
        <a:lstStyle/>
        <a:p>
          <a:endParaRPr lang="pl-PL"/>
        </a:p>
      </dgm:t>
    </dgm:pt>
    <dgm:pt modelId="{F33C7C44-22AD-40A6-83FE-D87DC57619F7}" type="pres">
      <dgm:prSet presAssocID="{5E3B5F04-8A03-4E5A-B296-117A2FC5BD9E}" presName="diagram" presStyleCnt="0">
        <dgm:presLayoutVars>
          <dgm:dir/>
          <dgm:resizeHandles val="exact"/>
        </dgm:presLayoutVars>
      </dgm:prSet>
      <dgm:spPr/>
    </dgm:pt>
    <dgm:pt modelId="{E5496A73-3B8A-4A0F-BE89-EF1529D7C4DE}" type="pres">
      <dgm:prSet presAssocID="{F202943E-10F6-4107-B650-1818CA6C97C4}" presName="node" presStyleLbl="node1" presStyleIdx="0" presStyleCnt="8">
        <dgm:presLayoutVars>
          <dgm:bulletEnabled val="1"/>
        </dgm:presLayoutVars>
      </dgm:prSet>
      <dgm:spPr/>
    </dgm:pt>
    <dgm:pt modelId="{EDC4EC97-126E-4C10-AC28-39461CD72426}" type="pres">
      <dgm:prSet presAssocID="{4053D13E-1FAF-4485-9D85-55D699446E93}" presName="sibTrans" presStyleCnt="0"/>
      <dgm:spPr/>
    </dgm:pt>
    <dgm:pt modelId="{042B8595-458B-47F6-BEAB-D3FB7F31AC66}" type="pres">
      <dgm:prSet presAssocID="{9F244191-BBEC-41CA-86E8-90DDA4CE35E0}" presName="node" presStyleLbl="node1" presStyleIdx="1" presStyleCnt="8">
        <dgm:presLayoutVars>
          <dgm:bulletEnabled val="1"/>
        </dgm:presLayoutVars>
      </dgm:prSet>
      <dgm:spPr/>
    </dgm:pt>
    <dgm:pt modelId="{3BD5C4F7-7134-44B2-8DBA-D341007C4CF9}" type="pres">
      <dgm:prSet presAssocID="{C33F6323-A95D-4485-977B-FC054B7A5E48}" presName="sibTrans" presStyleCnt="0"/>
      <dgm:spPr/>
    </dgm:pt>
    <dgm:pt modelId="{6B3A83DC-ED7D-4D73-A2A5-FBDE1421571E}" type="pres">
      <dgm:prSet presAssocID="{F6295627-C217-4744-B047-175B21C6CD76}" presName="node" presStyleLbl="node1" presStyleIdx="2" presStyleCnt="8">
        <dgm:presLayoutVars>
          <dgm:bulletEnabled val="1"/>
        </dgm:presLayoutVars>
      </dgm:prSet>
      <dgm:spPr/>
    </dgm:pt>
    <dgm:pt modelId="{12F07B93-F0EF-4EBD-BBB7-29AE50D9A712}" type="pres">
      <dgm:prSet presAssocID="{4B449FA3-5D70-43B6-8D77-4C1C3E2ADD61}" presName="sibTrans" presStyleCnt="0"/>
      <dgm:spPr/>
    </dgm:pt>
    <dgm:pt modelId="{EBC4A876-8C21-4441-92AB-A58DBF42F504}" type="pres">
      <dgm:prSet presAssocID="{3AFA914A-14A0-49FD-963B-4051E5909A6D}" presName="node" presStyleLbl="node1" presStyleIdx="3" presStyleCnt="8">
        <dgm:presLayoutVars>
          <dgm:bulletEnabled val="1"/>
        </dgm:presLayoutVars>
      </dgm:prSet>
      <dgm:spPr/>
    </dgm:pt>
    <dgm:pt modelId="{51B87457-FD35-48E9-911D-DEFEFA328A65}" type="pres">
      <dgm:prSet presAssocID="{1CBC2304-E25C-4858-939C-E2CEEAA9E5E8}" presName="sibTrans" presStyleCnt="0"/>
      <dgm:spPr/>
    </dgm:pt>
    <dgm:pt modelId="{0FFEA383-B8B8-4CBF-833F-348ED9337D11}" type="pres">
      <dgm:prSet presAssocID="{F726F791-7A30-4F1E-8B12-5D22468347A3}" presName="node" presStyleLbl="node1" presStyleIdx="4" presStyleCnt="8">
        <dgm:presLayoutVars>
          <dgm:bulletEnabled val="1"/>
        </dgm:presLayoutVars>
      </dgm:prSet>
      <dgm:spPr/>
    </dgm:pt>
    <dgm:pt modelId="{97370F9C-D15B-4063-9519-02836D9441C9}" type="pres">
      <dgm:prSet presAssocID="{ED72777C-1092-4A15-A701-0B2F9AD7BCC0}" presName="sibTrans" presStyleCnt="0"/>
      <dgm:spPr/>
    </dgm:pt>
    <dgm:pt modelId="{3B6C507E-EB49-4621-9F27-E0FBA1959A4C}" type="pres">
      <dgm:prSet presAssocID="{58686C56-14C9-45A3-9CC9-1DC91DD29F86}" presName="node" presStyleLbl="node1" presStyleIdx="5" presStyleCnt="8">
        <dgm:presLayoutVars>
          <dgm:bulletEnabled val="1"/>
        </dgm:presLayoutVars>
      </dgm:prSet>
      <dgm:spPr/>
    </dgm:pt>
    <dgm:pt modelId="{80C51629-94AC-44F7-A473-FF1751A8D723}" type="pres">
      <dgm:prSet presAssocID="{106CBB6D-6387-42C2-863F-BE98ED3A2061}" presName="sibTrans" presStyleCnt="0"/>
      <dgm:spPr/>
    </dgm:pt>
    <dgm:pt modelId="{D608DF05-654C-4422-9E57-5E24B26EBD20}" type="pres">
      <dgm:prSet presAssocID="{296F03CD-3333-4AD3-B482-2B7B1D26FC47}" presName="node" presStyleLbl="node1" presStyleIdx="6" presStyleCnt="8">
        <dgm:presLayoutVars>
          <dgm:bulletEnabled val="1"/>
        </dgm:presLayoutVars>
      </dgm:prSet>
      <dgm:spPr/>
    </dgm:pt>
    <dgm:pt modelId="{12BA8D1C-D3B0-4F18-AF20-D4CA99BFE4A3}" type="pres">
      <dgm:prSet presAssocID="{B25C1796-B17F-4164-ADA7-CF0F7B1027DD}" presName="sibTrans" presStyleCnt="0"/>
      <dgm:spPr/>
    </dgm:pt>
    <dgm:pt modelId="{695AE105-CB3A-4485-AFA3-B6F346AA4105}" type="pres">
      <dgm:prSet presAssocID="{6DFE020C-C879-4F6F-9D74-D3FEADA5D0CF}" presName="node" presStyleLbl="node1" presStyleIdx="7" presStyleCnt="8">
        <dgm:presLayoutVars>
          <dgm:bulletEnabled val="1"/>
        </dgm:presLayoutVars>
      </dgm:prSet>
      <dgm:spPr/>
    </dgm:pt>
  </dgm:ptLst>
  <dgm:cxnLst>
    <dgm:cxn modelId="{46B7A701-2E73-48E6-9ADF-DBC16EB2EA3F}" type="presOf" srcId="{F202943E-10F6-4107-B650-1818CA6C97C4}" destId="{E5496A73-3B8A-4A0F-BE89-EF1529D7C4DE}" srcOrd="0" destOrd="0" presId="urn:microsoft.com/office/officeart/2005/8/layout/default"/>
    <dgm:cxn modelId="{40E69904-17C7-472C-B100-B0A1BB3679E1}" srcId="{5E3B5F04-8A03-4E5A-B296-117A2FC5BD9E}" destId="{3AFA914A-14A0-49FD-963B-4051E5909A6D}" srcOrd="3" destOrd="0" parTransId="{15993980-032C-444B-8A97-F1F4A722EE45}" sibTransId="{1CBC2304-E25C-4858-939C-E2CEEAA9E5E8}"/>
    <dgm:cxn modelId="{7B2C730E-53C4-402B-9AC5-B051553648F6}" type="presOf" srcId="{3AFA914A-14A0-49FD-963B-4051E5909A6D}" destId="{EBC4A876-8C21-4441-92AB-A58DBF42F504}" srcOrd="0" destOrd="0" presId="urn:microsoft.com/office/officeart/2005/8/layout/default"/>
    <dgm:cxn modelId="{13C2CA1D-8289-4667-BE6D-E893B0250FB4}" srcId="{5E3B5F04-8A03-4E5A-B296-117A2FC5BD9E}" destId="{9F244191-BBEC-41CA-86E8-90DDA4CE35E0}" srcOrd="1" destOrd="0" parTransId="{5D17E749-D93C-4E3B-87CC-EDE9635F2700}" sibTransId="{C33F6323-A95D-4485-977B-FC054B7A5E48}"/>
    <dgm:cxn modelId="{CF5B9E5E-AC25-407A-BA60-911E2460EFEC}" type="presOf" srcId="{9F244191-BBEC-41CA-86E8-90DDA4CE35E0}" destId="{042B8595-458B-47F6-BEAB-D3FB7F31AC66}" srcOrd="0" destOrd="0" presId="urn:microsoft.com/office/officeart/2005/8/layout/default"/>
    <dgm:cxn modelId="{02F5CE5E-BD67-44C2-B19C-2D2463FA11C3}" type="presOf" srcId="{F6295627-C217-4744-B047-175B21C6CD76}" destId="{6B3A83DC-ED7D-4D73-A2A5-FBDE1421571E}" srcOrd="0" destOrd="0" presId="urn:microsoft.com/office/officeart/2005/8/layout/default"/>
    <dgm:cxn modelId="{A268548B-777E-458A-BA7E-A836D78BE7CB}" type="presOf" srcId="{6DFE020C-C879-4F6F-9D74-D3FEADA5D0CF}" destId="{695AE105-CB3A-4485-AFA3-B6F346AA4105}" srcOrd="0" destOrd="0" presId="urn:microsoft.com/office/officeart/2005/8/layout/default"/>
    <dgm:cxn modelId="{851EDB97-D4D3-49DA-8281-5995F80482B6}" srcId="{5E3B5F04-8A03-4E5A-B296-117A2FC5BD9E}" destId="{F202943E-10F6-4107-B650-1818CA6C97C4}" srcOrd="0" destOrd="0" parTransId="{963FE44C-DC15-45FE-8CE4-E2C1D28507A5}" sibTransId="{4053D13E-1FAF-4485-9D85-55D699446E93}"/>
    <dgm:cxn modelId="{9F47939A-108E-43F4-AB45-8D72DA253218}" type="presOf" srcId="{296F03CD-3333-4AD3-B482-2B7B1D26FC47}" destId="{D608DF05-654C-4422-9E57-5E24B26EBD20}" srcOrd="0" destOrd="0" presId="urn:microsoft.com/office/officeart/2005/8/layout/default"/>
    <dgm:cxn modelId="{65C70EAB-2EC6-4FC6-9F45-4C526FDF833D}" srcId="{5E3B5F04-8A03-4E5A-B296-117A2FC5BD9E}" destId="{F726F791-7A30-4F1E-8B12-5D22468347A3}" srcOrd="4" destOrd="0" parTransId="{F44D3279-9F18-4823-A305-A1545A4507F8}" sibTransId="{ED72777C-1092-4A15-A701-0B2F9AD7BCC0}"/>
    <dgm:cxn modelId="{194A60AD-A924-4550-84DB-F2F243833531}" type="presOf" srcId="{F726F791-7A30-4F1E-8B12-5D22468347A3}" destId="{0FFEA383-B8B8-4CBF-833F-348ED9337D11}" srcOrd="0" destOrd="0" presId="urn:microsoft.com/office/officeart/2005/8/layout/default"/>
    <dgm:cxn modelId="{C85374AE-C483-4DF5-AA36-87A4A6892D5F}" type="presOf" srcId="{5E3B5F04-8A03-4E5A-B296-117A2FC5BD9E}" destId="{F33C7C44-22AD-40A6-83FE-D87DC57619F7}" srcOrd="0" destOrd="0" presId="urn:microsoft.com/office/officeart/2005/8/layout/default"/>
    <dgm:cxn modelId="{B50EA6AF-EFC6-497A-AC5E-C01FEFF04D72}" srcId="{5E3B5F04-8A03-4E5A-B296-117A2FC5BD9E}" destId="{F6295627-C217-4744-B047-175B21C6CD76}" srcOrd="2" destOrd="0" parTransId="{37DB8F77-6A3A-4C57-B7C4-C0AC601C4820}" sibTransId="{4B449FA3-5D70-43B6-8D77-4C1C3E2ADD61}"/>
    <dgm:cxn modelId="{20160DB1-C0F4-4C42-B29E-AAB5A4159FE6}" type="presOf" srcId="{58686C56-14C9-45A3-9CC9-1DC91DD29F86}" destId="{3B6C507E-EB49-4621-9F27-E0FBA1959A4C}" srcOrd="0" destOrd="0" presId="urn:microsoft.com/office/officeart/2005/8/layout/default"/>
    <dgm:cxn modelId="{B18B1CE8-8CBA-40D6-9479-7E58E1012103}" srcId="{5E3B5F04-8A03-4E5A-B296-117A2FC5BD9E}" destId="{6DFE020C-C879-4F6F-9D74-D3FEADA5D0CF}" srcOrd="7" destOrd="0" parTransId="{6FDB56BD-4E0E-4516-B8E6-00127BEDD8A8}" sibTransId="{0A82CC02-E5C8-4863-BDB5-86FFF29A5518}"/>
    <dgm:cxn modelId="{F37E48F4-FCF5-4B25-AC4A-D41C3D1FF7C2}" srcId="{5E3B5F04-8A03-4E5A-B296-117A2FC5BD9E}" destId="{296F03CD-3333-4AD3-B482-2B7B1D26FC47}" srcOrd="6" destOrd="0" parTransId="{C7C4C369-50C8-4F98-BF11-E7FB5B79765F}" sibTransId="{B25C1796-B17F-4164-ADA7-CF0F7B1027DD}"/>
    <dgm:cxn modelId="{8BEB15F6-E3C6-45FF-825E-483FD514DA4E}" srcId="{5E3B5F04-8A03-4E5A-B296-117A2FC5BD9E}" destId="{58686C56-14C9-45A3-9CC9-1DC91DD29F86}" srcOrd="5" destOrd="0" parTransId="{DF45DD1A-FA7B-419F-95F1-1CEC38221777}" sibTransId="{106CBB6D-6387-42C2-863F-BE98ED3A2061}"/>
    <dgm:cxn modelId="{BF32BD14-D690-49D9-9547-421554E77E5D}" type="presParOf" srcId="{F33C7C44-22AD-40A6-83FE-D87DC57619F7}" destId="{E5496A73-3B8A-4A0F-BE89-EF1529D7C4DE}" srcOrd="0" destOrd="0" presId="urn:microsoft.com/office/officeart/2005/8/layout/default"/>
    <dgm:cxn modelId="{B2C75F03-646F-45BC-9804-E034F7A8AE19}" type="presParOf" srcId="{F33C7C44-22AD-40A6-83FE-D87DC57619F7}" destId="{EDC4EC97-126E-4C10-AC28-39461CD72426}" srcOrd="1" destOrd="0" presId="urn:microsoft.com/office/officeart/2005/8/layout/default"/>
    <dgm:cxn modelId="{4DC3F083-3742-48F2-BB3F-781B96A3B2D6}" type="presParOf" srcId="{F33C7C44-22AD-40A6-83FE-D87DC57619F7}" destId="{042B8595-458B-47F6-BEAB-D3FB7F31AC66}" srcOrd="2" destOrd="0" presId="urn:microsoft.com/office/officeart/2005/8/layout/default"/>
    <dgm:cxn modelId="{EC61F54E-525D-4553-92D7-92E66DB32DF9}" type="presParOf" srcId="{F33C7C44-22AD-40A6-83FE-D87DC57619F7}" destId="{3BD5C4F7-7134-44B2-8DBA-D341007C4CF9}" srcOrd="3" destOrd="0" presId="urn:microsoft.com/office/officeart/2005/8/layout/default"/>
    <dgm:cxn modelId="{E7734128-72A9-4E07-B152-51F0EF28E762}" type="presParOf" srcId="{F33C7C44-22AD-40A6-83FE-D87DC57619F7}" destId="{6B3A83DC-ED7D-4D73-A2A5-FBDE1421571E}" srcOrd="4" destOrd="0" presId="urn:microsoft.com/office/officeart/2005/8/layout/default"/>
    <dgm:cxn modelId="{97A45E14-3028-413B-AC1D-40CA471996CA}" type="presParOf" srcId="{F33C7C44-22AD-40A6-83FE-D87DC57619F7}" destId="{12F07B93-F0EF-4EBD-BBB7-29AE50D9A712}" srcOrd="5" destOrd="0" presId="urn:microsoft.com/office/officeart/2005/8/layout/default"/>
    <dgm:cxn modelId="{70479673-D348-49F5-96A1-B21D9D53D1CF}" type="presParOf" srcId="{F33C7C44-22AD-40A6-83FE-D87DC57619F7}" destId="{EBC4A876-8C21-4441-92AB-A58DBF42F504}" srcOrd="6" destOrd="0" presId="urn:microsoft.com/office/officeart/2005/8/layout/default"/>
    <dgm:cxn modelId="{CC774883-03D2-4FBF-89DE-38D0A6564E63}" type="presParOf" srcId="{F33C7C44-22AD-40A6-83FE-D87DC57619F7}" destId="{51B87457-FD35-48E9-911D-DEFEFA328A65}" srcOrd="7" destOrd="0" presId="urn:microsoft.com/office/officeart/2005/8/layout/default"/>
    <dgm:cxn modelId="{D74E6619-0880-4FC9-8A47-B3BA10AE7D7A}" type="presParOf" srcId="{F33C7C44-22AD-40A6-83FE-D87DC57619F7}" destId="{0FFEA383-B8B8-4CBF-833F-348ED9337D11}" srcOrd="8" destOrd="0" presId="urn:microsoft.com/office/officeart/2005/8/layout/default"/>
    <dgm:cxn modelId="{E1622289-51A6-4EA7-A4AA-1A2343240FF0}" type="presParOf" srcId="{F33C7C44-22AD-40A6-83FE-D87DC57619F7}" destId="{97370F9C-D15B-4063-9519-02836D9441C9}" srcOrd="9" destOrd="0" presId="urn:microsoft.com/office/officeart/2005/8/layout/default"/>
    <dgm:cxn modelId="{8FD2D63C-8507-4137-98FE-D40BF39FD94A}" type="presParOf" srcId="{F33C7C44-22AD-40A6-83FE-D87DC57619F7}" destId="{3B6C507E-EB49-4621-9F27-E0FBA1959A4C}" srcOrd="10" destOrd="0" presId="urn:microsoft.com/office/officeart/2005/8/layout/default"/>
    <dgm:cxn modelId="{21B9BFB7-BF50-462F-B134-B6356D963DDC}" type="presParOf" srcId="{F33C7C44-22AD-40A6-83FE-D87DC57619F7}" destId="{80C51629-94AC-44F7-A473-FF1751A8D723}" srcOrd="11" destOrd="0" presId="urn:microsoft.com/office/officeart/2005/8/layout/default"/>
    <dgm:cxn modelId="{AD375746-7EA4-490B-BC85-54CC807D5A79}" type="presParOf" srcId="{F33C7C44-22AD-40A6-83FE-D87DC57619F7}" destId="{D608DF05-654C-4422-9E57-5E24B26EBD20}" srcOrd="12" destOrd="0" presId="urn:microsoft.com/office/officeart/2005/8/layout/default"/>
    <dgm:cxn modelId="{C08DF5C2-DF60-4ED4-B70E-23B9F970D75E}" type="presParOf" srcId="{F33C7C44-22AD-40A6-83FE-D87DC57619F7}" destId="{12BA8D1C-D3B0-4F18-AF20-D4CA99BFE4A3}" srcOrd="13" destOrd="0" presId="urn:microsoft.com/office/officeart/2005/8/layout/default"/>
    <dgm:cxn modelId="{0A486984-3351-4060-96B4-18E5EB5E0EFF}" type="presParOf" srcId="{F33C7C44-22AD-40A6-83FE-D87DC57619F7}" destId="{695AE105-CB3A-4485-AFA3-B6F346AA410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C3D2CA-C0DF-4638-B8AC-78D28867EED2}"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pl-PL"/>
        </a:p>
      </dgm:t>
    </dgm:pt>
    <dgm:pt modelId="{044FB5F3-CA66-47A1-8404-72D33EDA2546}">
      <dgm:prSet phldrT="[Tekst]" custT="1"/>
      <dgm:spPr/>
      <dgm:t>
        <a:bodyPr/>
        <a:lstStyle/>
        <a:p>
          <a:r>
            <a:rPr lang="pl-PL" sz="2400" b="1" dirty="0">
              <a:latin typeface="Arial Narrow" panose="020B0606020202030204" pitchFamily="34" charset="0"/>
            </a:rPr>
            <a:t>O tym, jaki pęd zostanie nadany piłce decydować będą możliwości siłowe atakującego, a także sposób, w jaki zostaną one wykorzystane. Angażując całą siłę mięśni obręczy barkowej i kończyny górnej, siatkarz może pozwolić ręce podążać za piłką na wzór techniki rzutu oszczepem. </a:t>
          </a:r>
        </a:p>
      </dgm:t>
    </dgm:pt>
    <dgm:pt modelId="{EDBEC458-00CB-4BB3-A702-726095C8CADC}" type="parTrans" cxnId="{BB08F030-7BB1-4B4A-812E-0C12F292375B}">
      <dgm:prSet/>
      <dgm:spPr/>
      <dgm:t>
        <a:bodyPr/>
        <a:lstStyle/>
        <a:p>
          <a:endParaRPr lang="pl-PL"/>
        </a:p>
      </dgm:t>
    </dgm:pt>
    <dgm:pt modelId="{16123093-7CDA-486B-BA3E-5DA68F310032}" type="sibTrans" cxnId="{BB08F030-7BB1-4B4A-812E-0C12F292375B}">
      <dgm:prSet/>
      <dgm:spPr/>
      <dgm:t>
        <a:bodyPr/>
        <a:lstStyle/>
        <a:p>
          <a:endParaRPr lang="pl-PL"/>
        </a:p>
      </dgm:t>
    </dgm:pt>
    <dgm:pt modelId="{DF804710-4F04-4026-BD83-019A3B8A9B8A}">
      <dgm:prSet phldrT="[Tekst]" custT="1"/>
      <dgm:spPr/>
      <dgm:t>
        <a:bodyPr/>
        <a:lstStyle/>
        <a:p>
          <a:r>
            <a:rPr lang="pl-PL" sz="2400" b="1" dirty="0">
              <a:latin typeface="Arial Narrow" panose="020B0606020202030204" pitchFamily="34" charset="0"/>
            </a:rPr>
            <a:t>Zgodnie z zasadami dynamiki większa prędkość będzie rozwinięta przez obiekt, gdy nadamy mu większe przyspieszenie. To zaś, przy stałej sile, będzie tym większe, im dłuższa będzie droga, na której obiekt będzie przyspieszany. Ponadto, wstępne rozciągnięcie mięśni w fazie przygotowawczej do ruchu właściwego, sprzyja rozwinięciu większej siły i nadaniu kończynie większego przyspieszenia.</a:t>
          </a:r>
        </a:p>
      </dgm:t>
    </dgm:pt>
    <dgm:pt modelId="{20908854-09C8-4AF5-B609-158438A28D22}" type="parTrans" cxnId="{AEC56C6C-69C6-4CAB-800F-5BF70DF6E75D}">
      <dgm:prSet/>
      <dgm:spPr/>
      <dgm:t>
        <a:bodyPr/>
        <a:lstStyle/>
        <a:p>
          <a:endParaRPr lang="pl-PL"/>
        </a:p>
      </dgm:t>
    </dgm:pt>
    <dgm:pt modelId="{C2516F3B-08D1-4782-8A93-E07D7907356A}" type="sibTrans" cxnId="{AEC56C6C-69C6-4CAB-800F-5BF70DF6E75D}">
      <dgm:prSet/>
      <dgm:spPr/>
      <dgm:t>
        <a:bodyPr/>
        <a:lstStyle/>
        <a:p>
          <a:endParaRPr lang="pl-PL"/>
        </a:p>
      </dgm:t>
    </dgm:pt>
    <dgm:pt modelId="{5D22643D-9B9C-4A17-8D7B-289BB7150221}" type="pres">
      <dgm:prSet presAssocID="{82C3D2CA-C0DF-4638-B8AC-78D28867EED2}" presName="vert0" presStyleCnt="0">
        <dgm:presLayoutVars>
          <dgm:dir/>
          <dgm:animOne val="branch"/>
          <dgm:animLvl val="lvl"/>
        </dgm:presLayoutVars>
      </dgm:prSet>
      <dgm:spPr/>
    </dgm:pt>
    <dgm:pt modelId="{0824A13E-2DB0-4C72-B720-ACE83EAE0E06}" type="pres">
      <dgm:prSet presAssocID="{044FB5F3-CA66-47A1-8404-72D33EDA2546}" presName="thickLine" presStyleLbl="alignNode1" presStyleIdx="0" presStyleCnt="2"/>
      <dgm:spPr/>
    </dgm:pt>
    <dgm:pt modelId="{B3AE10AA-7269-4F5C-86D3-282BDED08A44}" type="pres">
      <dgm:prSet presAssocID="{044FB5F3-CA66-47A1-8404-72D33EDA2546}" presName="horz1" presStyleCnt="0"/>
      <dgm:spPr/>
    </dgm:pt>
    <dgm:pt modelId="{7FCFD3C4-2594-4931-B957-28F56F5DA188}" type="pres">
      <dgm:prSet presAssocID="{044FB5F3-CA66-47A1-8404-72D33EDA2546}" presName="tx1" presStyleLbl="revTx" presStyleIdx="0" presStyleCnt="2"/>
      <dgm:spPr/>
    </dgm:pt>
    <dgm:pt modelId="{050D439B-663C-4897-A9E4-9013F05EA988}" type="pres">
      <dgm:prSet presAssocID="{044FB5F3-CA66-47A1-8404-72D33EDA2546}" presName="vert1" presStyleCnt="0"/>
      <dgm:spPr/>
    </dgm:pt>
    <dgm:pt modelId="{735EC052-C558-4A65-AAC8-57F0966E152F}" type="pres">
      <dgm:prSet presAssocID="{DF804710-4F04-4026-BD83-019A3B8A9B8A}" presName="thickLine" presStyleLbl="alignNode1" presStyleIdx="1" presStyleCnt="2"/>
      <dgm:spPr/>
    </dgm:pt>
    <dgm:pt modelId="{85BF0645-1291-4CF6-B295-64AC0919D49D}" type="pres">
      <dgm:prSet presAssocID="{DF804710-4F04-4026-BD83-019A3B8A9B8A}" presName="horz1" presStyleCnt="0"/>
      <dgm:spPr/>
    </dgm:pt>
    <dgm:pt modelId="{C8A17E3F-E969-4F3E-A22D-632C1FC45176}" type="pres">
      <dgm:prSet presAssocID="{DF804710-4F04-4026-BD83-019A3B8A9B8A}" presName="tx1" presStyleLbl="revTx" presStyleIdx="1" presStyleCnt="2"/>
      <dgm:spPr/>
    </dgm:pt>
    <dgm:pt modelId="{BAD0A2B0-79BC-4DF7-8099-0906FC4BFC97}" type="pres">
      <dgm:prSet presAssocID="{DF804710-4F04-4026-BD83-019A3B8A9B8A}" presName="vert1" presStyleCnt="0"/>
      <dgm:spPr/>
    </dgm:pt>
  </dgm:ptLst>
  <dgm:cxnLst>
    <dgm:cxn modelId="{D265422D-AC74-46D0-9761-18DBC948EDCA}" type="presOf" srcId="{044FB5F3-CA66-47A1-8404-72D33EDA2546}" destId="{7FCFD3C4-2594-4931-B957-28F56F5DA188}" srcOrd="0" destOrd="0" presId="urn:microsoft.com/office/officeart/2008/layout/LinedList"/>
    <dgm:cxn modelId="{BB08F030-7BB1-4B4A-812E-0C12F292375B}" srcId="{82C3D2CA-C0DF-4638-B8AC-78D28867EED2}" destId="{044FB5F3-CA66-47A1-8404-72D33EDA2546}" srcOrd="0" destOrd="0" parTransId="{EDBEC458-00CB-4BB3-A702-726095C8CADC}" sibTransId="{16123093-7CDA-486B-BA3E-5DA68F310032}"/>
    <dgm:cxn modelId="{E5BDCB42-FBF6-4734-A94E-2A300ABD9D77}" type="presOf" srcId="{DF804710-4F04-4026-BD83-019A3B8A9B8A}" destId="{C8A17E3F-E969-4F3E-A22D-632C1FC45176}" srcOrd="0" destOrd="0" presId="urn:microsoft.com/office/officeart/2008/layout/LinedList"/>
    <dgm:cxn modelId="{AEC56C6C-69C6-4CAB-800F-5BF70DF6E75D}" srcId="{82C3D2CA-C0DF-4638-B8AC-78D28867EED2}" destId="{DF804710-4F04-4026-BD83-019A3B8A9B8A}" srcOrd="1" destOrd="0" parTransId="{20908854-09C8-4AF5-B609-158438A28D22}" sibTransId="{C2516F3B-08D1-4782-8A93-E07D7907356A}"/>
    <dgm:cxn modelId="{F2D9D0BB-2462-4F13-BC1D-93C85FAAA36D}" type="presOf" srcId="{82C3D2CA-C0DF-4638-B8AC-78D28867EED2}" destId="{5D22643D-9B9C-4A17-8D7B-289BB7150221}" srcOrd="0" destOrd="0" presId="urn:microsoft.com/office/officeart/2008/layout/LinedList"/>
    <dgm:cxn modelId="{1EA036E3-5BF4-4D21-B413-4B2DC2C5A330}" type="presParOf" srcId="{5D22643D-9B9C-4A17-8D7B-289BB7150221}" destId="{0824A13E-2DB0-4C72-B720-ACE83EAE0E06}" srcOrd="0" destOrd="0" presId="urn:microsoft.com/office/officeart/2008/layout/LinedList"/>
    <dgm:cxn modelId="{F370F625-7188-420E-8421-140938F6D080}" type="presParOf" srcId="{5D22643D-9B9C-4A17-8D7B-289BB7150221}" destId="{B3AE10AA-7269-4F5C-86D3-282BDED08A44}" srcOrd="1" destOrd="0" presId="urn:microsoft.com/office/officeart/2008/layout/LinedList"/>
    <dgm:cxn modelId="{5AE1622B-F2F5-4353-A433-AD338646A42E}" type="presParOf" srcId="{B3AE10AA-7269-4F5C-86D3-282BDED08A44}" destId="{7FCFD3C4-2594-4931-B957-28F56F5DA188}" srcOrd="0" destOrd="0" presId="urn:microsoft.com/office/officeart/2008/layout/LinedList"/>
    <dgm:cxn modelId="{796CE7A6-CC5A-4682-964F-826F18936467}" type="presParOf" srcId="{B3AE10AA-7269-4F5C-86D3-282BDED08A44}" destId="{050D439B-663C-4897-A9E4-9013F05EA988}" srcOrd="1" destOrd="0" presId="urn:microsoft.com/office/officeart/2008/layout/LinedList"/>
    <dgm:cxn modelId="{0E22EDAB-B866-42C8-8DAB-1F040AE83D28}" type="presParOf" srcId="{5D22643D-9B9C-4A17-8D7B-289BB7150221}" destId="{735EC052-C558-4A65-AAC8-57F0966E152F}" srcOrd="2" destOrd="0" presId="urn:microsoft.com/office/officeart/2008/layout/LinedList"/>
    <dgm:cxn modelId="{0AA320BC-F177-4E9C-B7B0-8E9D139F6E03}" type="presParOf" srcId="{5D22643D-9B9C-4A17-8D7B-289BB7150221}" destId="{85BF0645-1291-4CF6-B295-64AC0919D49D}" srcOrd="3" destOrd="0" presId="urn:microsoft.com/office/officeart/2008/layout/LinedList"/>
    <dgm:cxn modelId="{6204F687-2DDA-4B01-BF13-55DE934086D5}" type="presParOf" srcId="{85BF0645-1291-4CF6-B295-64AC0919D49D}" destId="{C8A17E3F-E969-4F3E-A22D-632C1FC45176}" srcOrd="0" destOrd="0" presId="urn:microsoft.com/office/officeart/2008/layout/LinedList"/>
    <dgm:cxn modelId="{48E1C5B8-5BB4-4BF3-88B5-4865F502A927}" type="presParOf" srcId="{85BF0645-1291-4CF6-B295-64AC0919D49D}" destId="{BAD0A2B0-79BC-4DF7-8099-0906FC4BFC9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83BAB2-048D-4010-8721-03C1201F3B18}" type="doc">
      <dgm:prSet loTypeId="urn:microsoft.com/office/officeart/2005/8/layout/vList2" loCatId="list" qsTypeId="urn:microsoft.com/office/officeart/2005/8/quickstyle/simple5" qsCatId="simple" csTypeId="urn:microsoft.com/office/officeart/2005/8/colors/accent6_2" csCatId="accent6" phldr="1"/>
      <dgm:spPr/>
      <dgm:t>
        <a:bodyPr/>
        <a:lstStyle/>
        <a:p>
          <a:endParaRPr lang="pl-PL"/>
        </a:p>
      </dgm:t>
    </dgm:pt>
    <dgm:pt modelId="{09F7C583-356E-4539-98BA-017322771724}">
      <dgm:prSet phldrT="[Tekst]"/>
      <dgm:spPr/>
      <dgm:t>
        <a:bodyPr/>
        <a:lstStyle/>
        <a:p>
          <a:pPr>
            <a:lnSpc>
              <a:spcPct val="100000"/>
            </a:lnSpc>
            <a:buNone/>
          </a:pPr>
          <a:r>
            <a:rPr lang="pl-PL" dirty="0">
              <a:latin typeface="Arial Narrow" panose="020B0606020202030204" pitchFamily="34" charset="0"/>
            </a:rPr>
            <a:t>    Fizyka w piłce nożnej daje o sobie znać dopiero, gdy na boisku piłka zostanie wprawiona w ruch. Piłka wirując wokół własnej osi, powoduje, że prędkość powietrza (względem piłki), które ją opływa, nie jest jednakowa po każdej stronie. Powietrze przepływa szybciej po tej stronie, po której ruch powierzchni piłki jest zgodny z ruchem powietrza. Piłka w locie musi mieć odpowiednią prędkość.</a:t>
          </a:r>
        </a:p>
      </dgm:t>
    </dgm:pt>
    <dgm:pt modelId="{263CE583-9A89-4775-BDCF-CE1E9EED295F}" type="parTrans" cxnId="{BEC865F4-0DAE-4CE0-93B1-937FC2E0A45D}">
      <dgm:prSet/>
      <dgm:spPr/>
      <dgm:t>
        <a:bodyPr/>
        <a:lstStyle/>
        <a:p>
          <a:endParaRPr lang="pl-PL"/>
        </a:p>
      </dgm:t>
    </dgm:pt>
    <dgm:pt modelId="{6AF3AE98-A0A8-4D91-AC1F-1CFA4C91CED5}" type="sibTrans" cxnId="{BEC865F4-0DAE-4CE0-93B1-937FC2E0A45D}">
      <dgm:prSet/>
      <dgm:spPr/>
      <dgm:t>
        <a:bodyPr/>
        <a:lstStyle/>
        <a:p>
          <a:endParaRPr lang="pl-PL"/>
        </a:p>
      </dgm:t>
    </dgm:pt>
    <dgm:pt modelId="{EE8B702C-609D-47D5-8A6D-DB760033B888}">
      <dgm:prSet phldrT="[Tekst]"/>
      <dgm:spPr/>
      <dgm:t>
        <a:bodyPr/>
        <a:lstStyle/>
        <a:p>
          <a:pPr>
            <a:lnSpc>
              <a:spcPct val="100000"/>
            </a:lnSpc>
            <a:buNone/>
          </a:pPr>
          <a:r>
            <a:rPr lang="pl-PL" dirty="0">
              <a:latin typeface="Arial Narrow" panose="020B0606020202030204" pitchFamily="34" charset="0"/>
            </a:rPr>
            <a:t>    Na piłkę znajdującą się w powietrzu działa siła ciężkości skierowana w dół i siła oporu powietrza skierowana przeciwnie do kierunku ruchu. Żadna z nich nie może spowodować, że piłka w locie skręci w bok. Wiadomo jednak, że szybko obracająca się piłka może zmienić kierunek lotu pod wpływem siły Magnusa. </a:t>
          </a:r>
        </a:p>
      </dgm:t>
    </dgm:pt>
    <dgm:pt modelId="{2BF3B068-8D27-4769-85D9-78BDA82AB8CA}" type="parTrans" cxnId="{EF3E1208-0CF0-4812-B3E1-059599BD8712}">
      <dgm:prSet/>
      <dgm:spPr/>
      <dgm:t>
        <a:bodyPr/>
        <a:lstStyle/>
        <a:p>
          <a:endParaRPr lang="pl-PL"/>
        </a:p>
      </dgm:t>
    </dgm:pt>
    <dgm:pt modelId="{26542724-7872-4158-8C26-5BF8EC516C00}" type="sibTrans" cxnId="{EF3E1208-0CF0-4812-B3E1-059599BD8712}">
      <dgm:prSet/>
      <dgm:spPr/>
      <dgm:t>
        <a:bodyPr/>
        <a:lstStyle/>
        <a:p>
          <a:endParaRPr lang="pl-PL"/>
        </a:p>
      </dgm:t>
    </dgm:pt>
    <dgm:pt modelId="{AA63F3B2-6935-4221-AFEE-307350895FF0}" type="pres">
      <dgm:prSet presAssocID="{8583BAB2-048D-4010-8721-03C1201F3B18}" presName="linear" presStyleCnt="0">
        <dgm:presLayoutVars>
          <dgm:animLvl val="lvl"/>
          <dgm:resizeHandles val="exact"/>
        </dgm:presLayoutVars>
      </dgm:prSet>
      <dgm:spPr/>
    </dgm:pt>
    <dgm:pt modelId="{9BAB7584-C91C-4501-AACF-C6861369555E}" type="pres">
      <dgm:prSet presAssocID="{09F7C583-356E-4539-98BA-017322771724}" presName="parentText" presStyleLbl="node1" presStyleIdx="0" presStyleCnt="2">
        <dgm:presLayoutVars>
          <dgm:chMax val="0"/>
          <dgm:bulletEnabled val="1"/>
        </dgm:presLayoutVars>
      </dgm:prSet>
      <dgm:spPr/>
    </dgm:pt>
    <dgm:pt modelId="{B5AF358A-BBA9-4343-8A6F-E7ABABEF13B1}" type="pres">
      <dgm:prSet presAssocID="{6AF3AE98-A0A8-4D91-AC1F-1CFA4C91CED5}" presName="spacer" presStyleCnt="0"/>
      <dgm:spPr/>
    </dgm:pt>
    <dgm:pt modelId="{C01416FB-8159-4B2A-8F40-F093EF970892}" type="pres">
      <dgm:prSet presAssocID="{EE8B702C-609D-47D5-8A6D-DB760033B888}" presName="parentText" presStyleLbl="node1" presStyleIdx="1" presStyleCnt="2">
        <dgm:presLayoutVars>
          <dgm:chMax val="0"/>
          <dgm:bulletEnabled val="1"/>
        </dgm:presLayoutVars>
      </dgm:prSet>
      <dgm:spPr/>
    </dgm:pt>
  </dgm:ptLst>
  <dgm:cxnLst>
    <dgm:cxn modelId="{EF3E1208-0CF0-4812-B3E1-059599BD8712}" srcId="{8583BAB2-048D-4010-8721-03C1201F3B18}" destId="{EE8B702C-609D-47D5-8A6D-DB760033B888}" srcOrd="1" destOrd="0" parTransId="{2BF3B068-8D27-4769-85D9-78BDA82AB8CA}" sibTransId="{26542724-7872-4158-8C26-5BF8EC516C00}"/>
    <dgm:cxn modelId="{7DAC6369-12F1-48C0-806F-37D6288FB3D2}" type="presOf" srcId="{8583BAB2-048D-4010-8721-03C1201F3B18}" destId="{AA63F3B2-6935-4221-AFEE-307350895FF0}" srcOrd="0" destOrd="0" presId="urn:microsoft.com/office/officeart/2005/8/layout/vList2"/>
    <dgm:cxn modelId="{9B0EF485-39B5-4448-B633-4E7A78B5D839}" type="presOf" srcId="{EE8B702C-609D-47D5-8A6D-DB760033B888}" destId="{C01416FB-8159-4B2A-8F40-F093EF970892}" srcOrd="0" destOrd="0" presId="urn:microsoft.com/office/officeart/2005/8/layout/vList2"/>
    <dgm:cxn modelId="{0C4221D2-72E6-46D7-8CAB-1B9474CB6BB0}" type="presOf" srcId="{09F7C583-356E-4539-98BA-017322771724}" destId="{9BAB7584-C91C-4501-AACF-C6861369555E}" srcOrd="0" destOrd="0" presId="urn:microsoft.com/office/officeart/2005/8/layout/vList2"/>
    <dgm:cxn modelId="{BEC865F4-0DAE-4CE0-93B1-937FC2E0A45D}" srcId="{8583BAB2-048D-4010-8721-03C1201F3B18}" destId="{09F7C583-356E-4539-98BA-017322771724}" srcOrd="0" destOrd="0" parTransId="{263CE583-9A89-4775-BDCF-CE1E9EED295F}" sibTransId="{6AF3AE98-A0A8-4D91-AC1F-1CFA4C91CED5}"/>
    <dgm:cxn modelId="{30566931-2660-47BA-9572-E8C1464210DA}" type="presParOf" srcId="{AA63F3B2-6935-4221-AFEE-307350895FF0}" destId="{9BAB7584-C91C-4501-AACF-C6861369555E}" srcOrd="0" destOrd="0" presId="urn:microsoft.com/office/officeart/2005/8/layout/vList2"/>
    <dgm:cxn modelId="{4B351F02-02C0-4ECE-A5C2-F75626154913}" type="presParOf" srcId="{AA63F3B2-6935-4221-AFEE-307350895FF0}" destId="{B5AF358A-BBA9-4343-8A6F-E7ABABEF13B1}" srcOrd="1" destOrd="0" presId="urn:microsoft.com/office/officeart/2005/8/layout/vList2"/>
    <dgm:cxn modelId="{B19E3976-2E46-48F3-A53D-42D7A62AF9B5}" type="presParOf" srcId="{AA63F3B2-6935-4221-AFEE-307350895FF0}" destId="{C01416FB-8159-4B2A-8F40-F093EF97089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B43F6D-71A9-4A7A-8F48-3202DD2114BA}" type="doc">
      <dgm:prSet loTypeId="urn:microsoft.com/office/officeart/2005/8/layout/default" loCatId="list" qsTypeId="urn:microsoft.com/office/officeart/2005/8/quickstyle/simple5" qsCatId="simple" csTypeId="urn:microsoft.com/office/officeart/2005/8/colors/accent5_3" csCatId="accent5" phldr="1"/>
      <dgm:spPr/>
      <dgm:t>
        <a:bodyPr/>
        <a:lstStyle/>
        <a:p>
          <a:endParaRPr lang="pl-PL"/>
        </a:p>
      </dgm:t>
    </dgm:pt>
    <dgm:pt modelId="{87B91B66-29C3-48BF-BD94-C3DB4CF2D2EB}">
      <dgm:prSet phldrT="[Tekst]" custT="1"/>
      <dgm:spPr/>
      <dgm:t>
        <a:bodyPr/>
        <a:lstStyle/>
        <a:p>
          <a:r>
            <a:rPr lang="en-US" sz="1800" dirty="0" err="1">
              <a:solidFill>
                <a:schemeClr val="bg1"/>
              </a:solidFill>
              <a:latin typeface="Arial Narrow" panose="020B0606020202030204" pitchFamily="34" charset="0"/>
            </a:rPr>
            <a:t>Fizyka</a:t>
          </a:r>
          <a:r>
            <a:rPr lang="en-US" sz="1800" dirty="0">
              <a:solidFill>
                <a:schemeClr val="bg1"/>
              </a:solidFill>
              <a:latin typeface="Arial Narrow" panose="020B0606020202030204" pitchFamily="34" charset="0"/>
            </a:rPr>
            <a:t> w </a:t>
          </a:r>
          <a:r>
            <a:rPr lang="en-US" sz="1800" dirty="0" err="1">
              <a:solidFill>
                <a:schemeClr val="bg1"/>
              </a:solidFill>
              <a:latin typeface="Arial Narrow" panose="020B0606020202030204" pitchFamily="34" charset="0"/>
            </a:rPr>
            <a:t>narciarstwie</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objawia</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się</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przede</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wszystkim</a:t>
          </a:r>
          <a:r>
            <a:rPr lang="en-US" sz="1800" dirty="0">
              <a:solidFill>
                <a:schemeClr val="bg1"/>
              </a:solidFill>
              <a:latin typeface="Arial Narrow" panose="020B0606020202030204" pitchFamily="34" charset="0"/>
            </a:rPr>
            <a:t> w </a:t>
          </a:r>
          <a:r>
            <a:rPr lang="en-US" sz="1800" dirty="0" err="1">
              <a:solidFill>
                <a:schemeClr val="bg1"/>
              </a:solidFill>
              <a:latin typeface="Arial Narrow" panose="020B0606020202030204" pitchFamily="34" charset="0"/>
            </a:rPr>
            <a:t>zjawisku</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tarcia</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występującym</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podczas</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rozbiegu</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i</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przy</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zatrzymaniu</a:t>
          </a:r>
          <a:r>
            <a:rPr lang="en-US" sz="1800" dirty="0">
              <a:solidFill>
                <a:schemeClr val="bg1"/>
              </a:solidFill>
              <a:latin typeface="Arial Narrow" panose="020B0606020202030204" pitchFamily="34" charset="0"/>
            </a:rPr>
            <a:t>, a </a:t>
          </a:r>
          <a:r>
            <a:rPr lang="en-US" sz="1800" dirty="0" err="1">
              <a:solidFill>
                <a:schemeClr val="bg1"/>
              </a:solidFill>
              <a:latin typeface="Arial Narrow" panose="020B0606020202030204" pitchFamily="34" charset="0"/>
            </a:rPr>
            <a:t>także</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zjawisku</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oporu</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powietrza</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i</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grawitacji</a:t>
          </a:r>
          <a:r>
            <a:rPr lang="en-US" sz="1800" dirty="0">
              <a:solidFill>
                <a:schemeClr val="bg1"/>
              </a:solidFill>
              <a:latin typeface="Arial Narrow" panose="020B0606020202030204" pitchFamily="34" charset="0"/>
            </a:rPr>
            <a:t>. </a:t>
          </a:r>
          <a:endParaRPr lang="pl-PL" sz="1800" dirty="0">
            <a:solidFill>
              <a:schemeClr val="bg1"/>
            </a:solidFill>
            <a:latin typeface="Arial Narrow" panose="020B0606020202030204" pitchFamily="34" charset="0"/>
          </a:endParaRPr>
        </a:p>
      </dgm:t>
    </dgm:pt>
    <dgm:pt modelId="{C4549A36-AF38-457F-896F-893A027682D7}" type="parTrans" cxnId="{BCC65FFF-0348-488A-9656-BC84601C2E45}">
      <dgm:prSet/>
      <dgm:spPr/>
      <dgm:t>
        <a:bodyPr/>
        <a:lstStyle/>
        <a:p>
          <a:endParaRPr lang="pl-PL"/>
        </a:p>
      </dgm:t>
    </dgm:pt>
    <dgm:pt modelId="{C542CE96-FAF2-4EF2-B9EF-15577800E38B}" type="sibTrans" cxnId="{BCC65FFF-0348-488A-9656-BC84601C2E45}">
      <dgm:prSet/>
      <dgm:spPr/>
      <dgm:t>
        <a:bodyPr/>
        <a:lstStyle/>
        <a:p>
          <a:endParaRPr lang="pl-PL"/>
        </a:p>
      </dgm:t>
    </dgm:pt>
    <dgm:pt modelId="{71048F8B-67AA-4C0F-A0A4-740E86B89060}">
      <dgm:prSet phldrT="[Tekst]" custT="1"/>
      <dgm:spPr/>
      <dgm:t>
        <a:bodyPr/>
        <a:lstStyle/>
        <a:p>
          <a:r>
            <a:rPr lang="en-US" sz="1800" dirty="0" err="1">
              <a:solidFill>
                <a:schemeClr val="bg1"/>
              </a:solidFill>
              <a:latin typeface="Arial Narrow" panose="020B0606020202030204" pitchFamily="34" charset="0"/>
            </a:rPr>
            <a:t>Zjawisko</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tarcia</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być</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może</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i</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zmniejsza</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prędkość</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doprowadzając</a:t>
          </a:r>
          <a:r>
            <a:rPr lang="en-US" sz="1800" dirty="0">
              <a:solidFill>
                <a:schemeClr val="bg1"/>
              </a:solidFill>
              <a:latin typeface="Arial Narrow" panose="020B0606020202030204" pitchFamily="34" charset="0"/>
            </a:rPr>
            <a:t> w </a:t>
          </a:r>
          <a:r>
            <a:rPr lang="en-US" sz="1800" dirty="0" err="1">
              <a:solidFill>
                <a:schemeClr val="bg1"/>
              </a:solidFill>
              <a:latin typeface="Arial Narrow" panose="020B0606020202030204" pitchFamily="34" charset="0"/>
            </a:rPr>
            <a:t>końcu</a:t>
          </a:r>
          <a:r>
            <a:rPr lang="en-US" sz="1800" dirty="0">
              <a:solidFill>
                <a:schemeClr val="bg1"/>
              </a:solidFill>
              <a:latin typeface="Arial Narrow" panose="020B0606020202030204" pitchFamily="34" charset="0"/>
            </a:rPr>
            <a:t> do </a:t>
          </a:r>
          <a:r>
            <a:rPr lang="en-US" sz="1800" dirty="0" err="1">
              <a:solidFill>
                <a:schemeClr val="bg1"/>
              </a:solidFill>
              <a:latin typeface="Arial Narrow" panose="020B0606020202030204" pitchFamily="34" charset="0"/>
            </a:rPr>
            <a:t>całkowitego</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zatrzymania</a:t>
          </a:r>
          <a:r>
            <a:rPr lang="en-US" sz="1800" dirty="0">
              <a:solidFill>
                <a:schemeClr val="bg1"/>
              </a:solidFill>
              <a:latin typeface="Arial Narrow" panose="020B0606020202030204" pitchFamily="34" charset="0"/>
            </a:rPr>
            <a:t>, ale za to </a:t>
          </a:r>
          <a:r>
            <a:rPr lang="en-US" sz="1800" dirty="0" err="1">
              <a:solidFill>
                <a:schemeClr val="bg1"/>
              </a:solidFill>
              <a:latin typeface="Arial Narrow" panose="020B0606020202030204" pitchFamily="34" charset="0"/>
            </a:rPr>
            <a:t>pozwala</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na</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realny</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i</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rzetelny</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pomiar</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odległości</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skoku</a:t>
          </a:r>
          <a:r>
            <a:rPr lang="en-US" sz="1800" dirty="0">
              <a:solidFill>
                <a:schemeClr val="bg1"/>
              </a:solidFill>
              <a:latin typeface="Arial Narrow" panose="020B0606020202030204" pitchFamily="34" charset="0"/>
            </a:rPr>
            <a:t>. </a:t>
          </a:r>
          <a:endParaRPr lang="pl-PL" sz="1800" dirty="0">
            <a:solidFill>
              <a:schemeClr val="bg1"/>
            </a:solidFill>
            <a:latin typeface="Arial Narrow" panose="020B0606020202030204" pitchFamily="34" charset="0"/>
          </a:endParaRPr>
        </a:p>
      </dgm:t>
    </dgm:pt>
    <dgm:pt modelId="{CBA07067-1F0C-4A22-9CFA-98B29192CED4}" type="parTrans" cxnId="{153FCF62-6CE3-4220-AF7F-C1F27C0FC8F3}">
      <dgm:prSet/>
      <dgm:spPr/>
      <dgm:t>
        <a:bodyPr/>
        <a:lstStyle/>
        <a:p>
          <a:endParaRPr lang="pl-PL"/>
        </a:p>
      </dgm:t>
    </dgm:pt>
    <dgm:pt modelId="{FA629FE9-5C47-40E0-9338-0C37D4947401}" type="sibTrans" cxnId="{153FCF62-6CE3-4220-AF7F-C1F27C0FC8F3}">
      <dgm:prSet/>
      <dgm:spPr/>
      <dgm:t>
        <a:bodyPr/>
        <a:lstStyle/>
        <a:p>
          <a:endParaRPr lang="pl-PL"/>
        </a:p>
      </dgm:t>
    </dgm:pt>
    <dgm:pt modelId="{6BD968CD-DAA7-4927-B57C-4CC43139E776}">
      <dgm:prSet phldrT="[Tekst]" custT="1"/>
      <dgm:spPr/>
      <dgm:t>
        <a:bodyPr/>
        <a:lstStyle/>
        <a:p>
          <a:r>
            <a:rPr lang="pl-PL" sz="1800" dirty="0">
              <a:solidFill>
                <a:schemeClr val="bg1"/>
              </a:solidFill>
              <a:latin typeface="Arial Narrow" panose="020B0606020202030204" pitchFamily="34" charset="0"/>
            </a:rPr>
            <a:t>Z</a:t>
          </a:r>
          <a:r>
            <a:rPr lang="en-US" sz="1800" dirty="0" err="1">
              <a:solidFill>
                <a:schemeClr val="bg1"/>
              </a:solidFill>
              <a:latin typeface="Arial Narrow" panose="020B0606020202030204" pitchFamily="34" charset="0"/>
            </a:rPr>
            <a:t>jawisko</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oddziałujące</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na</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skoczka</a:t>
          </a:r>
          <a:r>
            <a:rPr lang="en-US" sz="1800" dirty="0">
              <a:solidFill>
                <a:schemeClr val="bg1"/>
              </a:solidFill>
              <a:latin typeface="Arial Narrow" panose="020B0606020202030204" pitchFamily="34" charset="0"/>
            </a:rPr>
            <a:t> to </a:t>
          </a:r>
          <a:r>
            <a:rPr lang="en-US" sz="1800" dirty="0" err="1">
              <a:solidFill>
                <a:schemeClr val="bg1"/>
              </a:solidFill>
              <a:latin typeface="Arial Narrow" panose="020B0606020202030204" pitchFamily="34" charset="0"/>
            </a:rPr>
            <a:t>grawitacja</a:t>
          </a:r>
          <a:r>
            <a:rPr lang="en-US" sz="1800" dirty="0">
              <a:solidFill>
                <a:schemeClr val="bg1"/>
              </a:solidFill>
              <a:latin typeface="Arial Narrow" panose="020B0606020202030204" pitchFamily="34" charset="0"/>
            </a:rPr>
            <a:t>. Jest</a:t>
          </a:r>
          <a:r>
            <a:rPr lang="pl-PL" sz="1800" dirty="0">
              <a:solidFill>
                <a:schemeClr val="bg1"/>
              </a:solidFill>
              <a:latin typeface="Arial Narrow" panose="020B0606020202030204" pitchFamily="34" charset="0"/>
            </a:rPr>
            <a:t> ono</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prawem</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które</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nakazuje</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skoczkowi</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wrócić</a:t>
          </a:r>
          <a:r>
            <a:rPr lang="en-US" sz="1800" dirty="0">
              <a:solidFill>
                <a:schemeClr val="bg1"/>
              </a:solidFill>
              <a:latin typeface="Arial Narrow" panose="020B0606020202030204" pitchFamily="34" charset="0"/>
            </a:rPr>
            <a:t> z </a:t>
          </a:r>
          <a:r>
            <a:rPr lang="en-US" sz="1800" dirty="0" err="1">
              <a:solidFill>
                <a:schemeClr val="bg1"/>
              </a:solidFill>
              <a:latin typeface="Arial Narrow" panose="020B0606020202030204" pitchFamily="34" charset="0"/>
            </a:rPr>
            <a:t>powrotem</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na</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ziemi</a:t>
          </a:r>
          <a:r>
            <a:rPr lang="pl-PL" sz="1800" dirty="0">
              <a:solidFill>
                <a:schemeClr val="bg1"/>
              </a:solidFill>
              <a:latin typeface="Arial Narrow" panose="020B0606020202030204" pitchFamily="34" charset="0"/>
            </a:rPr>
            <a:t>ę</a:t>
          </a:r>
          <a:r>
            <a:rPr lang="en-US" sz="1800" dirty="0">
              <a:solidFill>
                <a:schemeClr val="bg1"/>
              </a:solidFill>
              <a:latin typeface="Arial Narrow" panose="020B0606020202030204" pitchFamily="34" charset="0"/>
            </a:rPr>
            <a:t>. </a:t>
          </a:r>
          <a:endParaRPr lang="pl-PL" sz="1800" dirty="0">
            <a:solidFill>
              <a:schemeClr val="bg1"/>
            </a:solidFill>
            <a:latin typeface="Arial Narrow" panose="020B0606020202030204" pitchFamily="34" charset="0"/>
          </a:endParaRPr>
        </a:p>
      </dgm:t>
    </dgm:pt>
    <dgm:pt modelId="{28240DE0-3FB5-4ABB-9142-837D2B9672FA}" type="parTrans" cxnId="{31461E3A-DDA3-4B30-9C9F-8BBAE0D65E13}">
      <dgm:prSet/>
      <dgm:spPr/>
      <dgm:t>
        <a:bodyPr/>
        <a:lstStyle/>
        <a:p>
          <a:endParaRPr lang="pl-PL"/>
        </a:p>
      </dgm:t>
    </dgm:pt>
    <dgm:pt modelId="{B728AE2B-E55B-43BD-BD93-40D27950BC98}" type="sibTrans" cxnId="{31461E3A-DDA3-4B30-9C9F-8BBAE0D65E13}">
      <dgm:prSet/>
      <dgm:spPr/>
      <dgm:t>
        <a:bodyPr/>
        <a:lstStyle/>
        <a:p>
          <a:endParaRPr lang="pl-PL"/>
        </a:p>
      </dgm:t>
    </dgm:pt>
    <dgm:pt modelId="{CBA5D3AD-0ED5-440B-BC12-4ECEAEA69093}">
      <dgm:prSet phldrT="[Tekst]" custT="1"/>
      <dgm:spPr/>
      <dgm:t>
        <a:bodyPr/>
        <a:lstStyle/>
        <a:p>
          <a:r>
            <a:rPr lang="en-US" sz="1600" dirty="0">
              <a:solidFill>
                <a:schemeClr val="bg1"/>
              </a:solidFill>
              <a:latin typeface="Arial Narrow" panose="020B0606020202030204" pitchFamily="34" charset="0"/>
            </a:rPr>
            <a:t> </a:t>
          </a:r>
          <a:r>
            <a:rPr lang="en-US" sz="2000" dirty="0">
              <a:solidFill>
                <a:schemeClr val="bg1"/>
              </a:solidFill>
              <a:latin typeface="Arial Narrow" panose="020B0606020202030204" pitchFamily="34" charset="0"/>
            </a:rPr>
            <a:t>To </a:t>
          </a:r>
          <a:r>
            <a:rPr lang="en-US" sz="2000" dirty="0" err="1">
              <a:solidFill>
                <a:schemeClr val="bg1"/>
              </a:solidFill>
              <a:latin typeface="Arial Narrow" panose="020B0606020202030204" pitchFamily="34" charset="0"/>
            </a:rPr>
            <a:t>powietrze</a:t>
          </a:r>
          <a:r>
            <a:rPr lang="en-US" sz="2000" dirty="0">
              <a:solidFill>
                <a:schemeClr val="bg1"/>
              </a:solidFill>
              <a:latin typeface="Arial Narrow" panose="020B0606020202030204" pitchFamily="34" charset="0"/>
            </a:rPr>
            <a:t>, </a:t>
          </a:r>
          <a:r>
            <a:rPr lang="en-US" sz="2000" dirty="0" err="1">
              <a:solidFill>
                <a:schemeClr val="bg1"/>
              </a:solidFill>
              <a:latin typeface="Arial Narrow" panose="020B0606020202030204" pitchFamily="34" charset="0"/>
            </a:rPr>
            <a:t>które</a:t>
          </a:r>
          <a:r>
            <a:rPr lang="en-US" sz="2000" dirty="0">
              <a:solidFill>
                <a:schemeClr val="bg1"/>
              </a:solidFill>
              <a:latin typeface="Arial Narrow" panose="020B0606020202030204" pitchFamily="34" charset="0"/>
            </a:rPr>
            <a:t> </a:t>
          </a:r>
          <a:r>
            <a:rPr lang="en-US" sz="2000" dirty="0" err="1">
              <a:solidFill>
                <a:schemeClr val="bg1"/>
              </a:solidFill>
              <a:latin typeface="Arial Narrow" panose="020B0606020202030204" pitchFamily="34" charset="0"/>
            </a:rPr>
            <a:t>znajduje</a:t>
          </a:r>
          <a:r>
            <a:rPr lang="en-US" sz="2000" dirty="0">
              <a:solidFill>
                <a:schemeClr val="bg1"/>
              </a:solidFill>
              <a:latin typeface="Arial Narrow" panose="020B0606020202030204" pitchFamily="34" charset="0"/>
            </a:rPr>
            <a:t> </a:t>
          </a:r>
          <a:r>
            <a:rPr lang="en-US" sz="2000" dirty="0" err="1">
              <a:solidFill>
                <a:schemeClr val="bg1"/>
              </a:solidFill>
              <a:latin typeface="Arial Narrow" panose="020B0606020202030204" pitchFamily="34" charset="0"/>
            </a:rPr>
            <a:t>się</a:t>
          </a:r>
          <a:r>
            <a:rPr lang="en-US" sz="2000" dirty="0">
              <a:solidFill>
                <a:schemeClr val="bg1"/>
              </a:solidFill>
              <a:latin typeface="Arial Narrow" panose="020B0606020202030204" pitchFamily="34" charset="0"/>
            </a:rPr>
            <a:t> pod </a:t>
          </a:r>
          <a:r>
            <a:rPr lang="en-US" sz="2000" dirty="0" err="1">
              <a:solidFill>
                <a:schemeClr val="bg1"/>
              </a:solidFill>
              <a:latin typeface="Arial Narrow" panose="020B0606020202030204" pitchFamily="34" charset="0"/>
            </a:rPr>
            <a:t>nartami</a:t>
          </a:r>
          <a:r>
            <a:rPr lang="en-US" sz="2000" dirty="0">
              <a:solidFill>
                <a:schemeClr val="bg1"/>
              </a:solidFill>
              <a:latin typeface="Arial Narrow" panose="020B0606020202030204" pitchFamily="34" charset="0"/>
            </a:rPr>
            <a:t>, </a:t>
          </a:r>
          <a:r>
            <a:rPr lang="en-US" sz="2000" dirty="0" err="1">
              <a:solidFill>
                <a:schemeClr val="bg1"/>
              </a:solidFill>
              <a:latin typeface="Arial Narrow" panose="020B0606020202030204" pitchFamily="34" charset="0"/>
            </a:rPr>
            <a:t>unosi</a:t>
          </a:r>
          <a:r>
            <a:rPr lang="en-US" sz="2000" dirty="0">
              <a:solidFill>
                <a:schemeClr val="bg1"/>
              </a:solidFill>
              <a:latin typeface="Arial Narrow" panose="020B0606020202030204" pitchFamily="34" charset="0"/>
            </a:rPr>
            <a:t> je w </a:t>
          </a:r>
          <a:r>
            <a:rPr lang="en-US" sz="2000" dirty="0" err="1">
              <a:solidFill>
                <a:schemeClr val="bg1"/>
              </a:solidFill>
              <a:latin typeface="Arial Narrow" panose="020B0606020202030204" pitchFamily="34" charset="0"/>
            </a:rPr>
            <a:t>powietrze</a:t>
          </a:r>
          <a:r>
            <a:rPr lang="pl-PL" sz="2000" dirty="0">
              <a:solidFill>
                <a:schemeClr val="bg1"/>
              </a:solidFill>
              <a:latin typeface="Arial Narrow" panose="020B0606020202030204" pitchFamily="34" charset="0"/>
            </a:rPr>
            <a:t>.</a:t>
          </a:r>
          <a:r>
            <a:rPr lang="en-US" sz="2000" dirty="0">
              <a:solidFill>
                <a:schemeClr val="bg1"/>
              </a:solidFill>
              <a:latin typeface="Arial Narrow" panose="020B0606020202030204" pitchFamily="34" charset="0"/>
            </a:rPr>
            <a:t> </a:t>
          </a:r>
          <a:r>
            <a:rPr lang="pl-PL" sz="2000" dirty="0">
              <a:solidFill>
                <a:schemeClr val="bg1"/>
              </a:solidFill>
              <a:latin typeface="Arial Narrow" panose="020B0606020202030204" pitchFamily="34" charset="0"/>
            </a:rPr>
            <a:t>Z</a:t>
          </a:r>
          <a:r>
            <a:rPr lang="en-US" sz="2000" dirty="0" err="1">
              <a:solidFill>
                <a:schemeClr val="bg1"/>
              </a:solidFill>
              <a:latin typeface="Arial Narrow" panose="020B0606020202030204" pitchFamily="34" charset="0"/>
            </a:rPr>
            <a:t>jawisko</a:t>
          </a:r>
          <a:r>
            <a:rPr lang="en-US" sz="2000" dirty="0">
              <a:solidFill>
                <a:schemeClr val="bg1"/>
              </a:solidFill>
              <a:latin typeface="Arial Narrow" panose="020B0606020202030204" pitchFamily="34" charset="0"/>
            </a:rPr>
            <a:t> to </a:t>
          </a:r>
          <a:r>
            <a:rPr lang="en-US" sz="2000" dirty="0" err="1">
              <a:solidFill>
                <a:schemeClr val="bg1"/>
              </a:solidFill>
              <a:latin typeface="Arial Narrow" panose="020B0606020202030204" pitchFamily="34" charset="0"/>
            </a:rPr>
            <a:t>nazywane</a:t>
          </a:r>
          <a:r>
            <a:rPr lang="en-US" sz="2000" dirty="0">
              <a:solidFill>
                <a:schemeClr val="bg1"/>
              </a:solidFill>
              <a:latin typeface="Arial Narrow" panose="020B0606020202030204" pitchFamily="34" charset="0"/>
            </a:rPr>
            <a:t> </a:t>
          </a:r>
          <a:r>
            <a:rPr lang="en-US" sz="2000" dirty="0" err="1">
              <a:solidFill>
                <a:schemeClr val="bg1"/>
              </a:solidFill>
              <a:latin typeface="Arial Narrow" panose="020B0606020202030204" pitchFamily="34" charset="0"/>
            </a:rPr>
            <a:t>zostało</a:t>
          </a:r>
          <a:r>
            <a:rPr lang="en-US" sz="2000" dirty="0">
              <a:solidFill>
                <a:schemeClr val="bg1"/>
              </a:solidFill>
              <a:latin typeface="Arial Narrow" panose="020B0606020202030204" pitchFamily="34" charset="0"/>
            </a:rPr>
            <a:t> </a:t>
          </a:r>
          <a:r>
            <a:rPr lang="en-US" sz="2000" dirty="0" err="1">
              <a:solidFill>
                <a:schemeClr val="bg1"/>
              </a:solidFill>
              <a:latin typeface="Arial Narrow" panose="020B0606020202030204" pitchFamily="34" charset="0"/>
            </a:rPr>
            <a:t>siłą</a:t>
          </a:r>
          <a:r>
            <a:rPr lang="en-US" sz="2000" dirty="0">
              <a:solidFill>
                <a:schemeClr val="bg1"/>
              </a:solidFill>
              <a:latin typeface="Arial Narrow" panose="020B0606020202030204" pitchFamily="34" charset="0"/>
            </a:rPr>
            <a:t> </a:t>
          </a:r>
          <a:r>
            <a:rPr lang="en-US" sz="2000" dirty="0" err="1">
              <a:solidFill>
                <a:schemeClr val="bg1"/>
              </a:solidFill>
              <a:latin typeface="Arial Narrow" panose="020B0606020202030204" pitchFamily="34" charset="0"/>
            </a:rPr>
            <a:t>nośną</a:t>
          </a:r>
          <a:r>
            <a:rPr lang="en-US" sz="2000" dirty="0">
              <a:solidFill>
                <a:schemeClr val="bg1"/>
              </a:solidFill>
              <a:latin typeface="Arial Narrow" panose="020B0606020202030204" pitchFamily="34" charset="0"/>
            </a:rPr>
            <a:t>.</a:t>
          </a:r>
          <a:endParaRPr lang="pl-PL" sz="1600" dirty="0">
            <a:solidFill>
              <a:schemeClr val="bg1"/>
            </a:solidFill>
            <a:latin typeface="Arial Narrow" panose="020B0606020202030204" pitchFamily="34" charset="0"/>
          </a:endParaRPr>
        </a:p>
      </dgm:t>
    </dgm:pt>
    <dgm:pt modelId="{11A93517-2BFB-4E6C-A6A5-12AE3509327C}" type="parTrans" cxnId="{30F58ACC-0D6B-4C63-95B2-019A9C2D9A63}">
      <dgm:prSet/>
      <dgm:spPr/>
      <dgm:t>
        <a:bodyPr/>
        <a:lstStyle/>
        <a:p>
          <a:endParaRPr lang="pl-PL"/>
        </a:p>
      </dgm:t>
    </dgm:pt>
    <dgm:pt modelId="{453B82A3-411E-463D-8BAA-5F869E425C36}" type="sibTrans" cxnId="{30F58ACC-0D6B-4C63-95B2-019A9C2D9A63}">
      <dgm:prSet/>
      <dgm:spPr/>
      <dgm:t>
        <a:bodyPr/>
        <a:lstStyle/>
        <a:p>
          <a:endParaRPr lang="pl-PL"/>
        </a:p>
      </dgm:t>
    </dgm:pt>
    <dgm:pt modelId="{BFE39FFB-AF17-493B-96F9-8961AADAF278}">
      <dgm:prSet phldrT="[Tekst]" custT="1"/>
      <dgm:spPr/>
      <dgm:t>
        <a:bodyPr/>
        <a:lstStyle/>
        <a:p>
          <a:r>
            <a:rPr lang="en-US" sz="1800" dirty="0" err="1">
              <a:solidFill>
                <a:schemeClr val="bg1"/>
              </a:solidFill>
              <a:latin typeface="Arial Narrow" panose="020B0606020202030204" pitchFamily="34" charset="0"/>
            </a:rPr>
            <a:t>Opór</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powietrza</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również</a:t>
          </a:r>
          <a:r>
            <a:rPr lang="en-US" sz="1800" dirty="0">
              <a:solidFill>
                <a:schemeClr val="bg1"/>
              </a:solidFill>
              <a:latin typeface="Arial Narrow" panose="020B0606020202030204" pitchFamily="34" charset="0"/>
            </a:rPr>
            <a:t> jest </a:t>
          </a:r>
          <a:r>
            <a:rPr lang="en-US" sz="1800" dirty="0" err="1">
              <a:solidFill>
                <a:schemeClr val="bg1"/>
              </a:solidFill>
              <a:latin typeface="Arial Narrow" panose="020B0606020202030204" pitchFamily="34" charset="0"/>
            </a:rPr>
            <a:t>istotny</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gdyż</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dzięki</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niemu</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skok</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kiedyś</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się</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kończy</a:t>
          </a:r>
          <a:r>
            <a:rPr lang="en-US" sz="1800" dirty="0">
              <a:solidFill>
                <a:schemeClr val="bg1"/>
              </a:solidFill>
              <a:latin typeface="Arial Narrow" panose="020B0606020202030204" pitchFamily="34" charset="0"/>
            </a:rPr>
            <a:t>, a </a:t>
          </a:r>
          <a:r>
            <a:rPr lang="en-US" sz="1800" dirty="0" err="1">
              <a:solidFill>
                <a:schemeClr val="bg1"/>
              </a:solidFill>
              <a:latin typeface="Arial Narrow" panose="020B0606020202030204" pitchFamily="34" charset="0"/>
            </a:rPr>
            <a:t>ponadto</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koniec</a:t>
          </a:r>
          <a:r>
            <a:rPr lang="en-US" sz="1800" dirty="0">
              <a:solidFill>
                <a:schemeClr val="bg1"/>
              </a:solidFill>
              <a:latin typeface="Arial Narrow" panose="020B0606020202030204" pitchFamily="34" charset="0"/>
            </a:rPr>
            <a:t> ten jest </a:t>
          </a:r>
          <a:r>
            <a:rPr lang="en-US" sz="1800" dirty="0" err="1">
              <a:solidFill>
                <a:schemeClr val="bg1"/>
              </a:solidFill>
              <a:latin typeface="Arial Narrow" panose="020B0606020202030204" pitchFamily="34" charset="0"/>
            </a:rPr>
            <a:t>łatwy</a:t>
          </a:r>
          <a:r>
            <a:rPr lang="en-US" sz="1800" dirty="0">
              <a:solidFill>
                <a:schemeClr val="bg1"/>
              </a:solidFill>
              <a:latin typeface="Arial Narrow" panose="020B0606020202030204" pitchFamily="34" charset="0"/>
            </a:rPr>
            <a:t> do </a:t>
          </a:r>
          <a:r>
            <a:rPr lang="en-US" sz="1800" dirty="0" err="1">
              <a:solidFill>
                <a:schemeClr val="bg1"/>
              </a:solidFill>
              <a:latin typeface="Arial Narrow" panose="020B0606020202030204" pitchFamily="34" charset="0"/>
            </a:rPr>
            <a:t>przewidzenia</a:t>
          </a:r>
          <a:r>
            <a:rPr lang="en-US" sz="1800" dirty="0">
              <a:solidFill>
                <a:schemeClr val="bg1"/>
              </a:solidFill>
              <a:latin typeface="Arial Narrow" panose="020B0606020202030204" pitchFamily="34" charset="0"/>
            </a:rPr>
            <a:t>. I </a:t>
          </a:r>
          <a:r>
            <a:rPr lang="en-US" sz="1800" dirty="0" err="1">
              <a:solidFill>
                <a:schemeClr val="bg1"/>
              </a:solidFill>
              <a:latin typeface="Arial Narrow" panose="020B0606020202030204" pitchFamily="34" charset="0"/>
            </a:rPr>
            <a:t>chociaż</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mogłoby</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się</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wydawać</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że</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opór</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powietrza</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utrudnia</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skok</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bo</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spowalnia</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skoczka</a:t>
          </a:r>
          <a:r>
            <a:rPr lang="en-US" sz="1800" dirty="0">
              <a:solidFill>
                <a:schemeClr val="bg1"/>
              </a:solidFill>
              <a:latin typeface="Arial Narrow" panose="020B0606020202030204" pitchFamily="34" charset="0"/>
            </a:rPr>
            <a:t>, to </a:t>
          </a:r>
          <a:r>
            <a:rPr lang="en-US" sz="1800" dirty="0" err="1">
              <a:solidFill>
                <a:schemeClr val="bg1"/>
              </a:solidFill>
              <a:latin typeface="Arial Narrow" panose="020B0606020202030204" pitchFamily="34" charset="0"/>
            </a:rPr>
            <a:t>przecież</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gdyby</a:t>
          </a:r>
          <a:r>
            <a:rPr lang="en-US" sz="1800" dirty="0">
              <a:solidFill>
                <a:schemeClr val="bg1"/>
              </a:solidFill>
              <a:latin typeface="Arial Narrow" panose="020B0606020202030204" pitchFamily="34" charset="0"/>
            </a:rPr>
            <a:t> go </a:t>
          </a:r>
          <a:r>
            <a:rPr lang="en-US" sz="1800" dirty="0" err="1">
              <a:solidFill>
                <a:schemeClr val="bg1"/>
              </a:solidFill>
              <a:latin typeface="Arial Narrow" panose="020B0606020202030204" pitchFamily="34" charset="0"/>
            </a:rPr>
            <a:t>wcale</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nie</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było</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unoszenie</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się</a:t>
          </a:r>
          <a:r>
            <a:rPr lang="en-US" sz="1800" dirty="0">
              <a:solidFill>
                <a:schemeClr val="bg1"/>
              </a:solidFill>
              <a:latin typeface="Arial Narrow" panose="020B0606020202030204" pitchFamily="34" charset="0"/>
            </a:rPr>
            <a:t> w </a:t>
          </a:r>
          <a:r>
            <a:rPr lang="en-US" sz="1800" dirty="0" err="1">
              <a:solidFill>
                <a:schemeClr val="bg1"/>
              </a:solidFill>
              <a:latin typeface="Arial Narrow" panose="020B0606020202030204" pitchFamily="34" charset="0"/>
            </a:rPr>
            <a:t>powietrzu</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chociażby</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przez</a:t>
          </a:r>
          <a:r>
            <a:rPr lang="en-US" sz="1800" dirty="0">
              <a:solidFill>
                <a:schemeClr val="bg1"/>
              </a:solidFill>
              <a:latin typeface="Arial Narrow" panose="020B0606020202030204" pitchFamily="34" charset="0"/>
            </a:rPr>
            <a:t> moment </a:t>
          </a:r>
          <a:r>
            <a:rPr lang="en-US" sz="1800" dirty="0" err="1">
              <a:solidFill>
                <a:schemeClr val="bg1"/>
              </a:solidFill>
              <a:latin typeface="Arial Narrow" panose="020B0606020202030204" pitchFamily="34" charset="0"/>
            </a:rPr>
            <a:t>byłoby</a:t>
          </a:r>
          <a:r>
            <a:rPr lang="en-US" sz="1800" dirty="0">
              <a:solidFill>
                <a:schemeClr val="bg1"/>
              </a:solidFill>
              <a:latin typeface="Arial Narrow" panose="020B0606020202030204" pitchFamily="34" charset="0"/>
            </a:rPr>
            <a:t> </a:t>
          </a:r>
          <a:r>
            <a:rPr lang="en-US" sz="1800" dirty="0" err="1">
              <a:solidFill>
                <a:schemeClr val="bg1"/>
              </a:solidFill>
              <a:latin typeface="Arial Narrow" panose="020B0606020202030204" pitchFamily="34" charset="0"/>
            </a:rPr>
            <a:t>niemożliwe</a:t>
          </a:r>
          <a:r>
            <a:rPr lang="en-US" sz="1800" dirty="0">
              <a:solidFill>
                <a:schemeClr val="bg1"/>
              </a:solidFill>
              <a:latin typeface="Arial Narrow" panose="020B0606020202030204" pitchFamily="34" charset="0"/>
            </a:rPr>
            <a:t>. </a:t>
          </a:r>
          <a:endParaRPr lang="pl-PL" sz="1800" dirty="0">
            <a:solidFill>
              <a:schemeClr val="bg1"/>
            </a:solidFill>
            <a:latin typeface="Arial Narrow" panose="020B0606020202030204" pitchFamily="34" charset="0"/>
          </a:endParaRPr>
        </a:p>
      </dgm:t>
    </dgm:pt>
    <dgm:pt modelId="{0306BD3F-D5DB-434F-9D49-15F9BFFD80A9}" type="parTrans" cxnId="{3C8A4B0C-2283-47C7-B646-94EE572BDD97}">
      <dgm:prSet/>
      <dgm:spPr/>
      <dgm:t>
        <a:bodyPr/>
        <a:lstStyle/>
        <a:p>
          <a:endParaRPr lang="pl-PL"/>
        </a:p>
      </dgm:t>
    </dgm:pt>
    <dgm:pt modelId="{1A2C9ADF-D107-47C8-AC59-993EFF3C6267}" type="sibTrans" cxnId="{3C8A4B0C-2283-47C7-B646-94EE572BDD97}">
      <dgm:prSet/>
      <dgm:spPr/>
      <dgm:t>
        <a:bodyPr/>
        <a:lstStyle/>
        <a:p>
          <a:endParaRPr lang="pl-PL"/>
        </a:p>
      </dgm:t>
    </dgm:pt>
    <dgm:pt modelId="{4FAB55DC-7CE7-4D2C-93C8-F172432E5DA7}" type="pres">
      <dgm:prSet presAssocID="{FDB43F6D-71A9-4A7A-8F48-3202DD2114BA}" presName="diagram" presStyleCnt="0">
        <dgm:presLayoutVars>
          <dgm:dir/>
          <dgm:resizeHandles val="exact"/>
        </dgm:presLayoutVars>
      </dgm:prSet>
      <dgm:spPr/>
    </dgm:pt>
    <dgm:pt modelId="{48791B86-7B46-48CD-91E8-4A7B9B0D4245}" type="pres">
      <dgm:prSet presAssocID="{87B91B66-29C3-48BF-BD94-C3DB4CF2D2EB}" presName="node" presStyleLbl="node1" presStyleIdx="0" presStyleCnt="5" custScaleX="105790" custScaleY="106962">
        <dgm:presLayoutVars>
          <dgm:bulletEnabled val="1"/>
        </dgm:presLayoutVars>
      </dgm:prSet>
      <dgm:spPr/>
    </dgm:pt>
    <dgm:pt modelId="{ADFA92A8-C6E0-4EC2-B8FC-336FC0696E0C}" type="pres">
      <dgm:prSet presAssocID="{C542CE96-FAF2-4EF2-B9EF-15577800E38B}" presName="sibTrans" presStyleCnt="0"/>
      <dgm:spPr/>
    </dgm:pt>
    <dgm:pt modelId="{03E8D17A-FFF8-4D6B-904E-96A4F716D6BD}" type="pres">
      <dgm:prSet presAssocID="{71048F8B-67AA-4C0F-A0A4-740E86B89060}" presName="node" presStyleLbl="node1" presStyleIdx="1" presStyleCnt="5" custScaleX="104707" custScaleY="107826">
        <dgm:presLayoutVars>
          <dgm:bulletEnabled val="1"/>
        </dgm:presLayoutVars>
      </dgm:prSet>
      <dgm:spPr/>
    </dgm:pt>
    <dgm:pt modelId="{10B84202-F182-42C7-A785-0B78FCB52ABE}" type="pres">
      <dgm:prSet presAssocID="{FA629FE9-5C47-40E0-9338-0C37D4947401}" presName="sibTrans" presStyleCnt="0"/>
      <dgm:spPr/>
    </dgm:pt>
    <dgm:pt modelId="{60F380E0-1A23-44E7-83CF-5C4313145035}" type="pres">
      <dgm:prSet presAssocID="{6BD968CD-DAA7-4927-B57C-4CC43139E776}" presName="node" presStyleLbl="node1" presStyleIdx="2" presStyleCnt="5" custScaleX="101279">
        <dgm:presLayoutVars>
          <dgm:bulletEnabled val="1"/>
        </dgm:presLayoutVars>
      </dgm:prSet>
      <dgm:spPr/>
    </dgm:pt>
    <dgm:pt modelId="{563D2DA4-3B5F-4217-87B0-949957D35358}" type="pres">
      <dgm:prSet presAssocID="{B728AE2B-E55B-43BD-BD93-40D27950BC98}" presName="sibTrans" presStyleCnt="0"/>
      <dgm:spPr/>
    </dgm:pt>
    <dgm:pt modelId="{1D47FB92-3CEC-4EB5-BFBD-10C5A95B2FAE}" type="pres">
      <dgm:prSet presAssocID="{CBA5D3AD-0ED5-440B-BC12-4ECEAEA69093}" presName="node" presStyleLbl="node1" presStyleIdx="3" presStyleCnt="5">
        <dgm:presLayoutVars>
          <dgm:bulletEnabled val="1"/>
        </dgm:presLayoutVars>
      </dgm:prSet>
      <dgm:spPr/>
    </dgm:pt>
    <dgm:pt modelId="{EF3F57B9-1085-4A41-AD8B-2EEC9AFE4C37}" type="pres">
      <dgm:prSet presAssocID="{453B82A3-411E-463D-8BAA-5F869E425C36}" presName="sibTrans" presStyleCnt="0"/>
      <dgm:spPr/>
    </dgm:pt>
    <dgm:pt modelId="{CC1FB63C-9007-4815-9DBB-3176ADEEADF9}" type="pres">
      <dgm:prSet presAssocID="{BFE39FFB-AF17-493B-96F9-8961AADAF278}" presName="node" presStyleLbl="node1" presStyleIdx="4" presStyleCnt="5" custScaleX="216483">
        <dgm:presLayoutVars>
          <dgm:bulletEnabled val="1"/>
        </dgm:presLayoutVars>
      </dgm:prSet>
      <dgm:spPr/>
    </dgm:pt>
  </dgm:ptLst>
  <dgm:cxnLst>
    <dgm:cxn modelId="{F26E350A-9E90-4948-89E2-78150FADDE1F}" type="presOf" srcId="{BFE39FFB-AF17-493B-96F9-8961AADAF278}" destId="{CC1FB63C-9007-4815-9DBB-3176ADEEADF9}" srcOrd="0" destOrd="0" presId="urn:microsoft.com/office/officeart/2005/8/layout/default"/>
    <dgm:cxn modelId="{3C8A4B0C-2283-47C7-B646-94EE572BDD97}" srcId="{FDB43F6D-71A9-4A7A-8F48-3202DD2114BA}" destId="{BFE39FFB-AF17-493B-96F9-8961AADAF278}" srcOrd="4" destOrd="0" parTransId="{0306BD3F-D5DB-434F-9D49-15F9BFFD80A9}" sibTransId="{1A2C9ADF-D107-47C8-AC59-993EFF3C6267}"/>
    <dgm:cxn modelId="{5981A416-F7D3-4610-8C1D-F28AB790AC72}" type="presOf" srcId="{87B91B66-29C3-48BF-BD94-C3DB4CF2D2EB}" destId="{48791B86-7B46-48CD-91E8-4A7B9B0D4245}" srcOrd="0" destOrd="0" presId="urn:microsoft.com/office/officeart/2005/8/layout/default"/>
    <dgm:cxn modelId="{31461E3A-DDA3-4B30-9C9F-8BBAE0D65E13}" srcId="{FDB43F6D-71A9-4A7A-8F48-3202DD2114BA}" destId="{6BD968CD-DAA7-4927-B57C-4CC43139E776}" srcOrd="2" destOrd="0" parTransId="{28240DE0-3FB5-4ABB-9142-837D2B9672FA}" sibTransId="{B728AE2B-E55B-43BD-BD93-40D27950BC98}"/>
    <dgm:cxn modelId="{153FCF62-6CE3-4220-AF7F-C1F27C0FC8F3}" srcId="{FDB43F6D-71A9-4A7A-8F48-3202DD2114BA}" destId="{71048F8B-67AA-4C0F-A0A4-740E86B89060}" srcOrd="1" destOrd="0" parTransId="{CBA07067-1F0C-4A22-9CFA-98B29192CED4}" sibTransId="{FA629FE9-5C47-40E0-9338-0C37D4947401}"/>
    <dgm:cxn modelId="{0916DB53-8F51-4250-ADF6-EE08C27B9E7C}" type="presOf" srcId="{FDB43F6D-71A9-4A7A-8F48-3202DD2114BA}" destId="{4FAB55DC-7CE7-4D2C-93C8-F172432E5DA7}" srcOrd="0" destOrd="0" presId="urn:microsoft.com/office/officeart/2005/8/layout/default"/>
    <dgm:cxn modelId="{724462A5-D6FB-481D-AF0E-6B58AD0D2BF8}" type="presOf" srcId="{6BD968CD-DAA7-4927-B57C-4CC43139E776}" destId="{60F380E0-1A23-44E7-83CF-5C4313145035}" srcOrd="0" destOrd="0" presId="urn:microsoft.com/office/officeart/2005/8/layout/default"/>
    <dgm:cxn modelId="{C03A02C8-584F-47C8-9E39-0B5C6C64F4E6}" type="presOf" srcId="{CBA5D3AD-0ED5-440B-BC12-4ECEAEA69093}" destId="{1D47FB92-3CEC-4EB5-BFBD-10C5A95B2FAE}" srcOrd="0" destOrd="0" presId="urn:microsoft.com/office/officeart/2005/8/layout/default"/>
    <dgm:cxn modelId="{30F58ACC-0D6B-4C63-95B2-019A9C2D9A63}" srcId="{FDB43F6D-71A9-4A7A-8F48-3202DD2114BA}" destId="{CBA5D3AD-0ED5-440B-BC12-4ECEAEA69093}" srcOrd="3" destOrd="0" parTransId="{11A93517-2BFB-4E6C-A6A5-12AE3509327C}" sibTransId="{453B82A3-411E-463D-8BAA-5F869E425C36}"/>
    <dgm:cxn modelId="{BCC65FFF-0348-488A-9656-BC84601C2E45}" srcId="{FDB43F6D-71A9-4A7A-8F48-3202DD2114BA}" destId="{87B91B66-29C3-48BF-BD94-C3DB4CF2D2EB}" srcOrd="0" destOrd="0" parTransId="{C4549A36-AF38-457F-896F-893A027682D7}" sibTransId="{C542CE96-FAF2-4EF2-B9EF-15577800E38B}"/>
    <dgm:cxn modelId="{F364FFFF-5D26-417C-9D4A-51E4D7EF18B2}" type="presOf" srcId="{71048F8B-67AA-4C0F-A0A4-740E86B89060}" destId="{03E8D17A-FFF8-4D6B-904E-96A4F716D6BD}" srcOrd="0" destOrd="0" presId="urn:microsoft.com/office/officeart/2005/8/layout/default"/>
    <dgm:cxn modelId="{597B4A70-E8E7-49FC-8139-3F9D990D8CCC}" type="presParOf" srcId="{4FAB55DC-7CE7-4D2C-93C8-F172432E5DA7}" destId="{48791B86-7B46-48CD-91E8-4A7B9B0D4245}" srcOrd="0" destOrd="0" presId="urn:microsoft.com/office/officeart/2005/8/layout/default"/>
    <dgm:cxn modelId="{B922C0EF-D113-495D-8F31-96D653BB30F1}" type="presParOf" srcId="{4FAB55DC-7CE7-4D2C-93C8-F172432E5DA7}" destId="{ADFA92A8-C6E0-4EC2-B8FC-336FC0696E0C}" srcOrd="1" destOrd="0" presId="urn:microsoft.com/office/officeart/2005/8/layout/default"/>
    <dgm:cxn modelId="{330DE159-F995-42C7-81B5-C2B35FBB231B}" type="presParOf" srcId="{4FAB55DC-7CE7-4D2C-93C8-F172432E5DA7}" destId="{03E8D17A-FFF8-4D6B-904E-96A4F716D6BD}" srcOrd="2" destOrd="0" presId="urn:microsoft.com/office/officeart/2005/8/layout/default"/>
    <dgm:cxn modelId="{542C4514-860F-4B71-8BFC-055CCFECDEDE}" type="presParOf" srcId="{4FAB55DC-7CE7-4D2C-93C8-F172432E5DA7}" destId="{10B84202-F182-42C7-A785-0B78FCB52ABE}" srcOrd="3" destOrd="0" presId="urn:microsoft.com/office/officeart/2005/8/layout/default"/>
    <dgm:cxn modelId="{B10F2785-1B45-4B59-98D1-1D8BD6C8FAFD}" type="presParOf" srcId="{4FAB55DC-7CE7-4D2C-93C8-F172432E5DA7}" destId="{60F380E0-1A23-44E7-83CF-5C4313145035}" srcOrd="4" destOrd="0" presId="urn:microsoft.com/office/officeart/2005/8/layout/default"/>
    <dgm:cxn modelId="{F9E1A881-18C6-4C88-A3A9-C69A31C8F057}" type="presParOf" srcId="{4FAB55DC-7CE7-4D2C-93C8-F172432E5DA7}" destId="{563D2DA4-3B5F-4217-87B0-949957D35358}" srcOrd="5" destOrd="0" presId="urn:microsoft.com/office/officeart/2005/8/layout/default"/>
    <dgm:cxn modelId="{8FA30642-EBB2-452F-80F1-C02EF5AC2349}" type="presParOf" srcId="{4FAB55DC-7CE7-4D2C-93C8-F172432E5DA7}" destId="{1D47FB92-3CEC-4EB5-BFBD-10C5A95B2FAE}" srcOrd="6" destOrd="0" presId="urn:microsoft.com/office/officeart/2005/8/layout/default"/>
    <dgm:cxn modelId="{1C806C9C-0354-4910-B6CE-D49BB9B3AAFB}" type="presParOf" srcId="{4FAB55DC-7CE7-4D2C-93C8-F172432E5DA7}" destId="{EF3F57B9-1085-4A41-AD8B-2EEC9AFE4C37}" srcOrd="7" destOrd="0" presId="urn:microsoft.com/office/officeart/2005/8/layout/default"/>
    <dgm:cxn modelId="{4B9097FD-94B7-43D5-87CB-6DF9CE11ACD6}" type="presParOf" srcId="{4FAB55DC-7CE7-4D2C-93C8-F172432E5DA7}" destId="{CC1FB63C-9007-4815-9DBB-3176ADEEADF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6FB479-5499-41C8-8C63-B67217F9F4EA}" type="doc">
      <dgm:prSet loTypeId="urn:microsoft.com/office/officeart/2005/8/layout/vProcess5" loCatId="process" qsTypeId="urn:microsoft.com/office/officeart/2005/8/quickstyle/simple5" qsCatId="simple" csTypeId="urn:microsoft.com/office/officeart/2005/8/colors/colorful5" csCatId="colorful" phldr="1"/>
      <dgm:spPr/>
      <dgm:t>
        <a:bodyPr/>
        <a:lstStyle/>
        <a:p>
          <a:endParaRPr lang="pl-PL"/>
        </a:p>
      </dgm:t>
    </dgm:pt>
    <dgm:pt modelId="{6C792AF5-7E6E-41FC-B2A8-1AD9C74A10B8}">
      <dgm:prSet phldrT="[Tekst]" custT="1"/>
      <dgm:spPr/>
      <dgm:t>
        <a:bodyPr/>
        <a:lstStyle/>
        <a:p>
          <a:r>
            <a:rPr lang="pl-PL" sz="2000" dirty="0">
              <a:latin typeface="Arial Narrow" panose="020B0606020202030204" pitchFamily="34" charset="0"/>
            </a:rPr>
            <a:t>Energia kinetyczna pochodzi z energii chemicznej, którą dostarczamy np. w postaci jedzenia. Znajduje się ona w mięśniach skoczka przygotowującego się do skoku.</a:t>
          </a:r>
        </a:p>
      </dgm:t>
    </dgm:pt>
    <dgm:pt modelId="{D04FBB1D-FC0E-449C-885A-610961BD60A3}" type="parTrans" cxnId="{0D8FA59D-0C06-4FB0-B6BE-E3C66D30FD3E}">
      <dgm:prSet/>
      <dgm:spPr/>
      <dgm:t>
        <a:bodyPr/>
        <a:lstStyle/>
        <a:p>
          <a:endParaRPr lang="pl-PL"/>
        </a:p>
      </dgm:t>
    </dgm:pt>
    <dgm:pt modelId="{B4294B83-6172-4CAC-B756-26031670A1A0}" type="sibTrans" cxnId="{0D8FA59D-0C06-4FB0-B6BE-E3C66D30FD3E}">
      <dgm:prSet/>
      <dgm:spPr/>
      <dgm:t>
        <a:bodyPr/>
        <a:lstStyle/>
        <a:p>
          <a:endParaRPr lang="pl-PL"/>
        </a:p>
      </dgm:t>
    </dgm:pt>
    <dgm:pt modelId="{D640D7A4-B960-4E70-BE47-A196772C6154}">
      <dgm:prSet phldrT="[Tekst]" custT="1"/>
      <dgm:spPr/>
      <dgm:t>
        <a:bodyPr/>
        <a:lstStyle/>
        <a:p>
          <a:pPr>
            <a:buNone/>
          </a:pPr>
          <a:r>
            <a:rPr lang="pl-PL" sz="2000" dirty="0">
              <a:latin typeface="Arial Narrow" panose="020B0606020202030204" pitchFamily="34" charset="0"/>
            </a:rPr>
            <a:t>Energia z mięśni zamieniana jest w energię ruchu. Jej ilość maleje na rzecz energii kinetycznej, ponieważ skoczek biegnie coraz szybciej.</a:t>
          </a:r>
        </a:p>
      </dgm:t>
    </dgm:pt>
    <dgm:pt modelId="{C6C9198F-47F2-4281-9C24-FEBF1E22CE75}" type="parTrans" cxnId="{B35ADF30-E2DE-4599-A2A1-85A0C4919D28}">
      <dgm:prSet/>
      <dgm:spPr/>
      <dgm:t>
        <a:bodyPr/>
        <a:lstStyle/>
        <a:p>
          <a:endParaRPr lang="pl-PL"/>
        </a:p>
      </dgm:t>
    </dgm:pt>
    <dgm:pt modelId="{B58BA964-E849-4724-A749-5081C9B92820}" type="sibTrans" cxnId="{B35ADF30-E2DE-4599-A2A1-85A0C4919D28}">
      <dgm:prSet/>
      <dgm:spPr/>
      <dgm:t>
        <a:bodyPr/>
        <a:lstStyle/>
        <a:p>
          <a:endParaRPr lang="pl-PL"/>
        </a:p>
      </dgm:t>
    </dgm:pt>
    <dgm:pt modelId="{DE12D3A0-831A-4FFF-BFC5-5FE5107C9D5A}">
      <dgm:prSet phldrT="[Tekst]" custT="1"/>
      <dgm:spPr/>
      <dgm:t>
        <a:bodyPr/>
        <a:lstStyle/>
        <a:p>
          <a:pPr>
            <a:buNone/>
          </a:pPr>
          <a:r>
            <a:rPr lang="pl-PL" sz="2000" dirty="0">
              <a:latin typeface="Arial Narrow" panose="020B0606020202030204" pitchFamily="34" charset="0"/>
            </a:rPr>
            <a:t>Gdy skoczek jest blisko poprzeczki dalszą część tyczki wbija w dołek, a energia kinetyczna zamienia się w energię sprężystości.</a:t>
          </a:r>
        </a:p>
      </dgm:t>
    </dgm:pt>
    <dgm:pt modelId="{C8B59B66-BC37-4CD6-9693-4D5C3847E9F2}" type="parTrans" cxnId="{DC198527-B15B-4480-BD2A-6C118F39EAB6}">
      <dgm:prSet/>
      <dgm:spPr/>
      <dgm:t>
        <a:bodyPr/>
        <a:lstStyle/>
        <a:p>
          <a:endParaRPr lang="pl-PL"/>
        </a:p>
      </dgm:t>
    </dgm:pt>
    <dgm:pt modelId="{AAF16EF9-0B90-4AC4-85EB-4380097CDDE4}" type="sibTrans" cxnId="{DC198527-B15B-4480-BD2A-6C118F39EAB6}">
      <dgm:prSet/>
      <dgm:spPr/>
      <dgm:t>
        <a:bodyPr/>
        <a:lstStyle/>
        <a:p>
          <a:endParaRPr lang="pl-PL"/>
        </a:p>
      </dgm:t>
    </dgm:pt>
    <dgm:pt modelId="{3F2B69DD-E4A7-494E-9A33-F2C8480F6833}">
      <dgm:prSet phldrT="[Tekst]" custT="1"/>
      <dgm:spPr/>
      <dgm:t>
        <a:bodyPr/>
        <a:lstStyle/>
        <a:p>
          <a:pPr>
            <a:buNone/>
          </a:pPr>
          <a:r>
            <a:rPr lang="pl-PL" sz="2000" dirty="0">
              <a:latin typeface="Arial Narrow" panose="020B0606020202030204" pitchFamily="34" charset="0"/>
            </a:rPr>
            <a:t>Gdy tyczka się wyprostuje oddaje całą energię człowiekowi, dzięki temu może on przeskoczyć poprzeczkę.</a:t>
          </a:r>
        </a:p>
      </dgm:t>
    </dgm:pt>
    <dgm:pt modelId="{3FAB4D99-AAF9-47CD-828C-43AFEA6AC1EB}" type="parTrans" cxnId="{90F4DD8C-1FF4-4A88-ADA8-6006DE4A244F}">
      <dgm:prSet/>
      <dgm:spPr/>
      <dgm:t>
        <a:bodyPr/>
        <a:lstStyle/>
        <a:p>
          <a:endParaRPr lang="pl-PL"/>
        </a:p>
      </dgm:t>
    </dgm:pt>
    <dgm:pt modelId="{FD1DEDEF-98CB-4105-8139-28EE058B22DA}" type="sibTrans" cxnId="{90F4DD8C-1FF4-4A88-ADA8-6006DE4A244F}">
      <dgm:prSet/>
      <dgm:spPr/>
      <dgm:t>
        <a:bodyPr/>
        <a:lstStyle/>
        <a:p>
          <a:endParaRPr lang="pl-PL"/>
        </a:p>
      </dgm:t>
    </dgm:pt>
    <dgm:pt modelId="{CF2FF06F-71E7-4702-A82A-C04917BFB104}" type="pres">
      <dgm:prSet presAssocID="{006FB479-5499-41C8-8C63-B67217F9F4EA}" presName="outerComposite" presStyleCnt="0">
        <dgm:presLayoutVars>
          <dgm:chMax val="5"/>
          <dgm:dir/>
          <dgm:resizeHandles val="exact"/>
        </dgm:presLayoutVars>
      </dgm:prSet>
      <dgm:spPr/>
    </dgm:pt>
    <dgm:pt modelId="{9246E6B3-B07B-49E0-8E7C-780B3823254A}" type="pres">
      <dgm:prSet presAssocID="{006FB479-5499-41C8-8C63-B67217F9F4EA}" presName="dummyMaxCanvas" presStyleCnt="0">
        <dgm:presLayoutVars/>
      </dgm:prSet>
      <dgm:spPr/>
    </dgm:pt>
    <dgm:pt modelId="{E7A40866-3871-435F-BF84-F75F13ACE4EE}" type="pres">
      <dgm:prSet presAssocID="{006FB479-5499-41C8-8C63-B67217F9F4EA}" presName="FourNodes_1" presStyleLbl="node1" presStyleIdx="0" presStyleCnt="4">
        <dgm:presLayoutVars>
          <dgm:bulletEnabled val="1"/>
        </dgm:presLayoutVars>
      </dgm:prSet>
      <dgm:spPr/>
    </dgm:pt>
    <dgm:pt modelId="{9D3D6BBD-8A91-4AC3-AE1A-CD42977530A5}" type="pres">
      <dgm:prSet presAssocID="{006FB479-5499-41C8-8C63-B67217F9F4EA}" presName="FourNodes_2" presStyleLbl="node1" presStyleIdx="1" presStyleCnt="4">
        <dgm:presLayoutVars>
          <dgm:bulletEnabled val="1"/>
        </dgm:presLayoutVars>
      </dgm:prSet>
      <dgm:spPr/>
    </dgm:pt>
    <dgm:pt modelId="{3509B577-D3D5-4E4B-ABED-E33760DACA64}" type="pres">
      <dgm:prSet presAssocID="{006FB479-5499-41C8-8C63-B67217F9F4EA}" presName="FourNodes_3" presStyleLbl="node1" presStyleIdx="2" presStyleCnt="4">
        <dgm:presLayoutVars>
          <dgm:bulletEnabled val="1"/>
        </dgm:presLayoutVars>
      </dgm:prSet>
      <dgm:spPr/>
    </dgm:pt>
    <dgm:pt modelId="{001235AB-B776-4673-9575-4CE138C83E3B}" type="pres">
      <dgm:prSet presAssocID="{006FB479-5499-41C8-8C63-B67217F9F4EA}" presName="FourNodes_4" presStyleLbl="node1" presStyleIdx="3" presStyleCnt="4">
        <dgm:presLayoutVars>
          <dgm:bulletEnabled val="1"/>
        </dgm:presLayoutVars>
      </dgm:prSet>
      <dgm:spPr/>
    </dgm:pt>
    <dgm:pt modelId="{70C7FB3E-4CE8-42DC-81B1-77F13C14F13A}" type="pres">
      <dgm:prSet presAssocID="{006FB479-5499-41C8-8C63-B67217F9F4EA}" presName="FourConn_1-2" presStyleLbl="fgAccFollowNode1" presStyleIdx="0" presStyleCnt="3">
        <dgm:presLayoutVars>
          <dgm:bulletEnabled val="1"/>
        </dgm:presLayoutVars>
      </dgm:prSet>
      <dgm:spPr/>
    </dgm:pt>
    <dgm:pt modelId="{272C0371-533E-4C64-A207-EE43B9F776A8}" type="pres">
      <dgm:prSet presAssocID="{006FB479-5499-41C8-8C63-B67217F9F4EA}" presName="FourConn_2-3" presStyleLbl="fgAccFollowNode1" presStyleIdx="1" presStyleCnt="3">
        <dgm:presLayoutVars>
          <dgm:bulletEnabled val="1"/>
        </dgm:presLayoutVars>
      </dgm:prSet>
      <dgm:spPr/>
    </dgm:pt>
    <dgm:pt modelId="{F3C25A3C-D4D7-411B-BC06-989CFACF571E}" type="pres">
      <dgm:prSet presAssocID="{006FB479-5499-41C8-8C63-B67217F9F4EA}" presName="FourConn_3-4" presStyleLbl="fgAccFollowNode1" presStyleIdx="2" presStyleCnt="3">
        <dgm:presLayoutVars>
          <dgm:bulletEnabled val="1"/>
        </dgm:presLayoutVars>
      </dgm:prSet>
      <dgm:spPr/>
    </dgm:pt>
    <dgm:pt modelId="{8C79BACF-E476-4D7F-AC11-97E32708B153}" type="pres">
      <dgm:prSet presAssocID="{006FB479-5499-41C8-8C63-B67217F9F4EA}" presName="FourNodes_1_text" presStyleLbl="node1" presStyleIdx="3" presStyleCnt="4">
        <dgm:presLayoutVars>
          <dgm:bulletEnabled val="1"/>
        </dgm:presLayoutVars>
      </dgm:prSet>
      <dgm:spPr/>
    </dgm:pt>
    <dgm:pt modelId="{DB291C4C-7D17-42BF-9899-9D58B9D94665}" type="pres">
      <dgm:prSet presAssocID="{006FB479-5499-41C8-8C63-B67217F9F4EA}" presName="FourNodes_2_text" presStyleLbl="node1" presStyleIdx="3" presStyleCnt="4">
        <dgm:presLayoutVars>
          <dgm:bulletEnabled val="1"/>
        </dgm:presLayoutVars>
      </dgm:prSet>
      <dgm:spPr/>
    </dgm:pt>
    <dgm:pt modelId="{16A90825-8AA7-40B0-91A8-C3EBD6571D0F}" type="pres">
      <dgm:prSet presAssocID="{006FB479-5499-41C8-8C63-B67217F9F4EA}" presName="FourNodes_3_text" presStyleLbl="node1" presStyleIdx="3" presStyleCnt="4">
        <dgm:presLayoutVars>
          <dgm:bulletEnabled val="1"/>
        </dgm:presLayoutVars>
      </dgm:prSet>
      <dgm:spPr/>
    </dgm:pt>
    <dgm:pt modelId="{B2929ED5-8D4F-4EB0-9149-6653665A31C1}" type="pres">
      <dgm:prSet presAssocID="{006FB479-5499-41C8-8C63-B67217F9F4EA}" presName="FourNodes_4_text" presStyleLbl="node1" presStyleIdx="3" presStyleCnt="4">
        <dgm:presLayoutVars>
          <dgm:bulletEnabled val="1"/>
        </dgm:presLayoutVars>
      </dgm:prSet>
      <dgm:spPr/>
    </dgm:pt>
  </dgm:ptLst>
  <dgm:cxnLst>
    <dgm:cxn modelId="{676A4C06-660A-472A-83BA-D46942F5F683}" type="presOf" srcId="{D640D7A4-B960-4E70-BE47-A196772C6154}" destId="{DB291C4C-7D17-42BF-9899-9D58B9D94665}" srcOrd="1" destOrd="0" presId="urn:microsoft.com/office/officeart/2005/8/layout/vProcess5"/>
    <dgm:cxn modelId="{105EC312-8BD4-4F41-92BC-912A0A744C0E}" type="presOf" srcId="{DE12D3A0-831A-4FFF-BFC5-5FE5107C9D5A}" destId="{16A90825-8AA7-40B0-91A8-C3EBD6571D0F}" srcOrd="1" destOrd="0" presId="urn:microsoft.com/office/officeart/2005/8/layout/vProcess5"/>
    <dgm:cxn modelId="{DD079926-5A46-4373-BE88-1E25CEBB5BF4}" type="presOf" srcId="{006FB479-5499-41C8-8C63-B67217F9F4EA}" destId="{CF2FF06F-71E7-4702-A82A-C04917BFB104}" srcOrd="0" destOrd="0" presId="urn:microsoft.com/office/officeart/2005/8/layout/vProcess5"/>
    <dgm:cxn modelId="{DC198527-B15B-4480-BD2A-6C118F39EAB6}" srcId="{006FB479-5499-41C8-8C63-B67217F9F4EA}" destId="{DE12D3A0-831A-4FFF-BFC5-5FE5107C9D5A}" srcOrd="2" destOrd="0" parTransId="{C8B59B66-BC37-4CD6-9693-4D5C3847E9F2}" sibTransId="{AAF16EF9-0B90-4AC4-85EB-4380097CDDE4}"/>
    <dgm:cxn modelId="{B35ADF30-E2DE-4599-A2A1-85A0C4919D28}" srcId="{006FB479-5499-41C8-8C63-B67217F9F4EA}" destId="{D640D7A4-B960-4E70-BE47-A196772C6154}" srcOrd="1" destOrd="0" parTransId="{C6C9198F-47F2-4281-9C24-FEBF1E22CE75}" sibTransId="{B58BA964-E849-4724-A749-5081C9B92820}"/>
    <dgm:cxn modelId="{E8968137-1C40-4D8F-AF0F-CE84D2251398}" type="presOf" srcId="{D640D7A4-B960-4E70-BE47-A196772C6154}" destId="{9D3D6BBD-8A91-4AC3-AE1A-CD42977530A5}" srcOrd="0" destOrd="0" presId="urn:microsoft.com/office/officeart/2005/8/layout/vProcess5"/>
    <dgm:cxn modelId="{6E2E9854-7F24-4B18-9220-F7F732F523CB}" type="presOf" srcId="{AAF16EF9-0B90-4AC4-85EB-4380097CDDE4}" destId="{F3C25A3C-D4D7-411B-BC06-989CFACF571E}" srcOrd="0" destOrd="0" presId="urn:microsoft.com/office/officeart/2005/8/layout/vProcess5"/>
    <dgm:cxn modelId="{2BE02785-381B-4F1C-849D-89048CCA9F0F}" type="presOf" srcId="{B58BA964-E849-4724-A749-5081C9B92820}" destId="{272C0371-533E-4C64-A207-EE43B9F776A8}" srcOrd="0" destOrd="0" presId="urn:microsoft.com/office/officeart/2005/8/layout/vProcess5"/>
    <dgm:cxn modelId="{90F4DD8C-1FF4-4A88-ADA8-6006DE4A244F}" srcId="{006FB479-5499-41C8-8C63-B67217F9F4EA}" destId="{3F2B69DD-E4A7-494E-9A33-F2C8480F6833}" srcOrd="3" destOrd="0" parTransId="{3FAB4D99-AAF9-47CD-828C-43AFEA6AC1EB}" sibTransId="{FD1DEDEF-98CB-4105-8139-28EE058B22DA}"/>
    <dgm:cxn modelId="{0D8FA59D-0C06-4FB0-B6BE-E3C66D30FD3E}" srcId="{006FB479-5499-41C8-8C63-B67217F9F4EA}" destId="{6C792AF5-7E6E-41FC-B2A8-1AD9C74A10B8}" srcOrd="0" destOrd="0" parTransId="{D04FBB1D-FC0E-449C-885A-610961BD60A3}" sibTransId="{B4294B83-6172-4CAC-B756-26031670A1A0}"/>
    <dgm:cxn modelId="{BB49C5A1-FDCC-4027-AC0B-744BE62D70AC}" type="presOf" srcId="{6C792AF5-7E6E-41FC-B2A8-1AD9C74A10B8}" destId="{E7A40866-3871-435F-BF84-F75F13ACE4EE}" srcOrd="0" destOrd="0" presId="urn:microsoft.com/office/officeart/2005/8/layout/vProcess5"/>
    <dgm:cxn modelId="{A6508FAA-08E7-48FE-9067-4791DDE4EAEE}" type="presOf" srcId="{3F2B69DD-E4A7-494E-9A33-F2C8480F6833}" destId="{B2929ED5-8D4F-4EB0-9149-6653665A31C1}" srcOrd="1" destOrd="0" presId="urn:microsoft.com/office/officeart/2005/8/layout/vProcess5"/>
    <dgm:cxn modelId="{021D6FB0-3CC0-4A08-8F28-C874C5B0A18E}" type="presOf" srcId="{3F2B69DD-E4A7-494E-9A33-F2C8480F6833}" destId="{001235AB-B776-4673-9575-4CE138C83E3B}" srcOrd="0" destOrd="0" presId="urn:microsoft.com/office/officeart/2005/8/layout/vProcess5"/>
    <dgm:cxn modelId="{9C4749D2-C3C0-43CE-A915-9E9B9F2F4E8F}" type="presOf" srcId="{DE12D3A0-831A-4FFF-BFC5-5FE5107C9D5A}" destId="{3509B577-D3D5-4E4B-ABED-E33760DACA64}" srcOrd="0" destOrd="0" presId="urn:microsoft.com/office/officeart/2005/8/layout/vProcess5"/>
    <dgm:cxn modelId="{12338CE4-18B7-4E75-AA11-34DBD7F284FA}" type="presOf" srcId="{6C792AF5-7E6E-41FC-B2A8-1AD9C74A10B8}" destId="{8C79BACF-E476-4D7F-AC11-97E32708B153}" srcOrd="1" destOrd="0" presId="urn:microsoft.com/office/officeart/2005/8/layout/vProcess5"/>
    <dgm:cxn modelId="{80DCBBFA-0E41-45A9-978C-05207BEE6AA9}" type="presOf" srcId="{B4294B83-6172-4CAC-B756-26031670A1A0}" destId="{70C7FB3E-4CE8-42DC-81B1-77F13C14F13A}" srcOrd="0" destOrd="0" presId="urn:microsoft.com/office/officeart/2005/8/layout/vProcess5"/>
    <dgm:cxn modelId="{41391EF2-F9E9-4D92-9470-5CAC62404F94}" type="presParOf" srcId="{CF2FF06F-71E7-4702-A82A-C04917BFB104}" destId="{9246E6B3-B07B-49E0-8E7C-780B3823254A}" srcOrd="0" destOrd="0" presId="urn:microsoft.com/office/officeart/2005/8/layout/vProcess5"/>
    <dgm:cxn modelId="{50A40C84-6671-4235-975D-5E3D5778F7DD}" type="presParOf" srcId="{CF2FF06F-71E7-4702-A82A-C04917BFB104}" destId="{E7A40866-3871-435F-BF84-F75F13ACE4EE}" srcOrd="1" destOrd="0" presId="urn:microsoft.com/office/officeart/2005/8/layout/vProcess5"/>
    <dgm:cxn modelId="{2463116C-6D76-4C6E-AEAC-24017458459D}" type="presParOf" srcId="{CF2FF06F-71E7-4702-A82A-C04917BFB104}" destId="{9D3D6BBD-8A91-4AC3-AE1A-CD42977530A5}" srcOrd="2" destOrd="0" presId="urn:microsoft.com/office/officeart/2005/8/layout/vProcess5"/>
    <dgm:cxn modelId="{E3CB087D-2CEE-4700-BA28-DFD8CA646501}" type="presParOf" srcId="{CF2FF06F-71E7-4702-A82A-C04917BFB104}" destId="{3509B577-D3D5-4E4B-ABED-E33760DACA64}" srcOrd="3" destOrd="0" presId="urn:microsoft.com/office/officeart/2005/8/layout/vProcess5"/>
    <dgm:cxn modelId="{EF3A363B-C1C7-43BA-9F52-20596A2BCDC9}" type="presParOf" srcId="{CF2FF06F-71E7-4702-A82A-C04917BFB104}" destId="{001235AB-B776-4673-9575-4CE138C83E3B}" srcOrd="4" destOrd="0" presId="urn:microsoft.com/office/officeart/2005/8/layout/vProcess5"/>
    <dgm:cxn modelId="{5A48CF6F-5B16-4BD7-9CB2-580F22EC5A0E}" type="presParOf" srcId="{CF2FF06F-71E7-4702-A82A-C04917BFB104}" destId="{70C7FB3E-4CE8-42DC-81B1-77F13C14F13A}" srcOrd="5" destOrd="0" presId="urn:microsoft.com/office/officeart/2005/8/layout/vProcess5"/>
    <dgm:cxn modelId="{7A064E59-43D4-4B44-AB26-9606AEF43DC5}" type="presParOf" srcId="{CF2FF06F-71E7-4702-A82A-C04917BFB104}" destId="{272C0371-533E-4C64-A207-EE43B9F776A8}" srcOrd="6" destOrd="0" presId="urn:microsoft.com/office/officeart/2005/8/layout/vProcess5"/>
    <dgm:cxn modelId="{29C82705-3BCD-4DDD-B33A-661F0C107A50}" type="presParOf" srcId="{CF2FF06F-71E7-4702-A82A-C04917BFB104}" destId="{F3C25A3C-D4D7-411B-BC06-989CFACF571E}" srcOrd="7" destOrd="0" presId="urn:microsoft.com/office/officeart/2005/8/layout/vProcess5"/>
    <dgm:cxn modelId="{8FFA1DBD-B6D6-4DA6-8814-D655E40DDF1D}" type="presParOf" srcId="{CF2FF06F-71E7-4702-A82A-C04917BFB104}" destId="{8C79BACF-E476-4D7F-AC11-97E32708B153}" srcOrd="8" destOrd="0" presId="urn:microsoft.com/office/officeart/2005/8/layout/vProcess5"/>
    <dgm:cxn modelId="{6EF1B102-328B-412C-897F-5CD1AFE711E2}" type="presParOf" srcId="{CF2FF06F-71E7-4702-A82A-C04917BFB104}" destId="{DB291C4C-7D17-42BF-9899-9D58B9D94665}" srcOrd="9" destOrd="0" presId="urn:microsoft.com/office/officeart/2005/8/layout/vProcess5"/>
    <dgm:cxn modelId="{D4DB3ECF-34FF-43AA-8E88-C3B7B50DA368}" type="presParOf" srcId="{CF2FF06F-71E7-4702-A82A-C04917BFB104}" destId="{16A90825-8AA7-40B0-91A8-C3EBD6571D0F}" srcOrd="10" destOrd="0" presId="urn:microsoft.com/office/officeart/2005/8/layout/vProcess5"/>
    <dgm:cxn modelId="{208AC326-10FC-4060-B031-DBD101799DB5}" type="presParOf" srcId="{CF2FF06F-71E7-4702-A82A-C04917BFB104}" destId="{B2929ED5-8D4F-4EB0-9149-6653665A31C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52CD76-79FB-40D6-AE95-452A97537F93}" type="doc">
      <dgm:prSet loTypeId="urn:microsoft.com/office/officeart/2005/8/layout/default" loCatId="list" qsTypeId="urn:microsoft.com/office/officeart/2005/8/quickstyle/simple5" qsCatId="simple" csTypeId="urn:microsoft.com/office/officeart/2005/8/colors/accent6_3" csCatId="accent6" phldr="1"/>
      <dgm:spPr/>
      <dgm:t>
        <a:bodyPr/>
        <a:lstStyle/>
        <a:p>
          <a:endParaRPr lang="pl-PL"/>
        </a:p>
      </dgm:t>
    </dgm:pt>
    <dgm:pt modelId="{F56BDFBF-C851-43C7-8101-365B7FA9E3E3}">
      <dgm:prSet phldrT="[Tekst]" custT="1"/>
      <dgm:spPr/>
      <dgm:t>
        <a:bodyPr/>
        <a:lstStyle/>
        <a:p>
          <a:pPr>
            <a:buNone/>
          </a:pPr>
          <a:r>
            <a:rPr lang="pl-PL" sz="2000" dirty="0">
              <a:solidFill>
                <a:schemeClr val="tx1"/>
              </a:solidFill>
              <a:latin typeface="Arial Narrow" panose="020B0606020202030204" pitchFamily="34" charset="0"/>
            </a:rPr>
            <a:t>Projektanci skupiają się na jak najlepszym nadwoziu, którego głównym celem jest stworzenie możliwie największej siły dociskającej do nawierzchni toru. Siła ta powoduje, że opony mają większą przyczepność do powierzchni toru, umożliwiając pokonywanie zakrętów na dużej prędkości, zachowując jednocześnie stabilność i bezpieczeństwo. Siła ta rośnie wraz ze wzrostem prędkości, a wzrost prędkości powoduje powstawanie drugiej siły – siły oporu.</a:t>
          </a:r>
        </a:p>
      </dgm:t>
    </dgm:pt>
    <dgm:pt modelId="{3465CCFD-1786-4A31-B951-E692F828F4DE}" type="parTrans" cxnId="{5ECFF817-58D3-4BF4-BAD2-81A9C4DE4B5C}">
      <dgm:prSet/>
      <dgm:spPr/>
      <dgm:t>
        <a:bodyPr/>
        <a:lstStyle/>
        <a:p>
          <a:endParaRPr lang="pl-PL"/>
        </a:p>
      </dgm:t>
    </dgm:pt>
    <dgm:pt modelId="{CA517877-040C-4CC7-97BA-961821AA272E}" type="sibTrans" cxnId="{5ECFF817-58D3-4BF4-BAD2-81A9C4DE4B5C}">
      <dgm:prSet/>
      <dgm:spPr/>
      <dgm:t>
        <a:bodyPr/>
        <a:lstStyle/>
        <a:p>
          <a:endParaRPr lang="pl-PL"/>
        </a:p>
      </dgm:t>
    </dgm:pt>
    <dgm:pt modelId="{76EDF99A-AF03-4920-9085-110C81023242}">
      <dgm:prSet phldrT="[Tekst]" custT="1"/>
      <dgm:spPr/>
      <dgm:t>
        <a:bodyPr/>
        <a:lstStyle/>
        <a:p>
          <a:pPr>
            <a:buNone/>
          </a:pPr>
          <a:r>
            <a:rPr lang="pl-PL" sz="1850" dirty="0">
              <a:solidFill>
                <a:schemeClr val="tx1"/>
              </a:solidFill>
              <a:latin typeface="Arial Narrow" panose="020B0606020202030204" pitchFamily="34" charset="0"/>
            </a:rPr>
            <a:t>Minimalizacja sił oporu jest zatem drugim celem projektantów aerodynamiki w samochodach Formuły 1. Ponadto samochody te wyposażone są w tzw. skrzydła chociaż niewiele mają one wspólnego z tradycyjnymi skrzydłami, a już na pewno nie unoszą samochodu w powietrze. Wręcz przeciwnie. Mają one odwrotne działania, czyli mają maksymalnie przyciskać pojazd do torów. Z tego powodu skrzydło F1 wygląda odwrotnie niż skrzydło samolotu i podczas jazdy naciera na powietrze pod pewnym kątem. Kąt ten jest różny dla różnych torów i warunków atmosferycznych.</a:t>
          </a:r>
        </a:p>
      </dgm:t>
    </dgm:pt>
    <dgm:pt modelId="{28350492-2CA7-41BD-8E93-53AF211C5E5C}" type="parTrans" cxnId="{E36287C3-EC0E-493E-817D-6F77E3AE9D33}">
      <dgm:prSet/>
      <dgm:spPr/>
      <dgm:t>
        <a:bodyPr/>
        <a:lstStyle/>
        <a:p>
          <a:endParaRPr lang="pl-PL"/>
        </a:p>
      </dgm:t>
    </dgm:pt>
    <dgm:pt modelId="{DE5A0F15-D11A-478A-A960-33CF322A0C84}" type="sibTrans" cxnId="{E36287C3-EC0E-493E-817D-6F77E3AE9D33}">
      <dgm:prSet/>
      <dgm:spPr/>
      <dgm:t>
        <a:bodyPr/>
        <a:lstStyle/>
        <a:p>
          <a:endParaRPr lang="pl-PL"/>
        </a:p>
      </dgm:t>
    </dgm:pt>
    <dgm:pt modelId="{FFB4FDE0-62D5-486C-8B6E-EC1B2D97A513}" type="pres">
      <dgm:prSet presAssocID="{B752CD76-79FB-40D6-AE95-452A97537F93}" presName="diagram" presStyleCnt="0">
        <dgm:presLayoutVars>
          <dgm:dir/>
          <dgm:resizeHandles val="exact"/>
        </dgm:presLayoutVars>
      </dgm:prSet>
      <dgm:spPr/>
    </dgm:pt>
    <dgm:pt modelId="{7B6BEDA3-15FD-4BAA-974F-2A0D7C3BA3C5}" type="pres">
      <dgm:prSet presAssocID="{F56BDFBF-C851-43C7-8101-365B7FA9E3E3}" presName="node" presStyleLbl="node1" presStyleIdx="0" presStyleCnt="2">
        <dgm:presLayoutVars>
          <dgm:bulletEnabled val="1"/>
        </dgm:presLayoutVars>
      </dgm:prSet>
      <dgm:spPr/>
    </dgm:pt>
    <dgm:pt modelId="{A68FA81E-FDE4-4704-B48B-67F05C3DB592}" type="pres">
      <dgm:prSet presAssocID="{CA517877-040C-4CC7-97BA-961821AA272E}" presName="sibTrans" presStyleCnt="0"/>
      <dgm:spPr/>
    </dgm:pt>
    <dgm:pt modelId="{3747E15E-06B1-4ED9-9177-B1FDDB0889DF}" type="pres">
      <dgm:prSet presAssocID="{76EDF99A-AF03-4920-9085-110C81023242}" presName="node" presStyleLbl="node1" presStyleIdx="1" presStyleCnt="2">
        <dgm:presLayoutVars>
          <dgm:bulletEnabled val="1"/>
        </dgm:presLayoutVars>
      </dgm:prSet>
      <dgm:spPr/>
    </dgm:pt>
  </dgm:ptLst>
  <dgm:cxnLst>
    <dgm:cxn modelId="{5ECFF817-58D3-4BF4-BAD2-81A9C4DE4B5C}" srcId="{B752CD76-79FB-40D6-AE95-452A97537F93}" destId="{F56BDFBF-C851-43C7-8101-365B7FA9E3E3}" srcOrd="0" destOrd="0" parTransId="{3465CCFD-1786-4A31-B951-E692F828F4DE}" sibTransId="{CA517877-040C-4CC7-97BA-961821AA272E}"/>
    <dgm:cxn modelId="{ADD6AE1C-D751-425C-8F6A-56B1F86E936A}" type="presOf" srcId="{B752CD76-79FB-40D6-AE95-452A97537F93}" destId="{FFB4FDE0-62D5-486C-8B6E-EC1B2D97A513}" srcOrd="0" destOrd="0" presId="urn:microsoft.com/office/officeart/2005/8/layout/default"/>
    <dgm:cxn modelId="{D17E5185-8DBA-4DB8-AAEB-77A37EB27EB9}" type="presOf" srcId="{76EDF99A-AF03-4920-9085-110C81023242}" destId="{3747E15E-06B1-4ED9-9177-B1FDDB0889DF}" srcOrd="0" destOrd="0" presId="urn:microsoft.com/office/officeart/2005/8/layout/default"/>
    <dgm:cxn modelId="{947AB6B1-8C67-499C-BC8B-1348977A04EF}" type="presOf" srcId="{F56BDFBF-C851-43C7-8101-365B7FA9E3E3}" destId="{7B6BEDA3-15FD-4BAA-974F-2A0D7C3BA3C5}" srcOrd="0" destOrd="0" presId="urn:microsoft.com/office/officeart/2005/8/layout/default"/>
    <dgm:cxn modelId="{E36287C3-EC0E-493E-817D-6F77E3AE9D33}" srcId="{B752CD76-79FB-40D6-AE95-452A97537F93}" destId="{76EDF99A-AF03-4920-9085-110C81023242}" srcOrd="1" destOrd="0" parTransId="{28350492-2CA7-41BD-8E93-53AF211C5E5C}" sibTransId="{DE5A0F15-D11A-478A-A960-33CF322A0C84}"/>
    <dgm:cxn modelId="{A8933EC3-2FC9-4E30-8B84-51EF9D338E29}" type="presParOf" srcId="{FFB4FDE0-62D5-486C-8B6E-EC1B2D97A513}" destId="{7B6BEDA3-15FD-4BAA-974F-2A0D7C3BA3C5}" srcOrd="0" destOrd="0" presId="urn:microsoft.com/office/officeart/2005/8/layout/default"/>
    <dgm:cxn modelId="{EBBEAF40-8D1F-416E-B14B-4817437937A2}" type="presParOf" srcId="{FFB4FDE0-62D5-486C-8B6E-EC1B2D97A513}" destId="{A68FA81E-FDE4-4704-B48B-67F05C3DB592}" srcOrd="1" destOrd="0" presId="urn:microsoft.com/office/officeart/2005/8/layout/default"/>
    <dgm:cxn modelId="{E68F3389-442B-457E-A812-94C2DBB56CD1}" type="presParOf" srcId="{FFB4FDE0-62D5-486C-8B6E-EC1B2D97A513}" destId="{3747E15E-06B1-4ED9-9177-B1FDDB0889D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4F7E7-72AE-4692-AFB6-6854D14ED188}">
      <dsp:nvSpPr>
        <dsp:cNvPr id="0" name=""/>
        <dsp:cNvSpPr/>
      </dsp:nvSpPr>
      <dsp:spPr>
        <a:xfrm>
          <a:off x="0" y="685107"/>
          <a:ext cx="1866489" cy="111989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l-PL" sz="2600" kern="1200" dirty="0"/>
            <a:t>Koszykówka</a:t>
          </a:r>
          <a:endParaRPr lang="en-US" sz="2600" kern="1200" dirty="0"/>
        </a:p>
      </dsp:txBody>
      <dsp:txXfrm>
        <a:off x="0" y="685107"/>
        <a:ext cx="1866489" cy="1119893"/>
      </dsp:txXfrm>
    </dsp:sp>
    <dsp:sp modelId="{72279592-B77C-4AEA-9523-861A0F9FBBCF}">
      <dsp:nvSpPr>
        <dsp:cNvPr id="0" name=""/>
        <dsp:cNvSpPr/>
      </dsp:nvSpPr>
      <dsp:spPr>
        <a:xfrm>
          <a:off x="2053138" y="685107"/>
          <a:ext cx="1866489" cy="1119893"/>
        </a:xfrm>
        <a:prstGeom prst="rect">
          <a:avLst/>
        </a:prstGeom>
        <a:gradFill rotWithShape="0">
          <a:gsLst>
            <a:gs pos="0">
              <a:schemeClr val="accent2">
                <a:hueOff val="-132306"/>
                <a:satOff val="-7630"/>
                <a:lumOff val="784"/>
                <a:alphaOff val="0"/>
                <a:satMod val="103000"/>
                <a:lumMod val="102000"/>
                <a:tint val="94000"/>
              </a:schemeClr>
            </a:gs>
            <a:gs pos="50000">
              <a:schemeClr val="accent2">
                <a:hueOff val="-132306"/>
                <a:satOff val="-7630"/>
                <a:lumOff val="784"/>
                <a:alphaOff val="0"/>
                <a:satMod val="110000"/>
                <a:lumMod val="100000"/>
                <a:shade val="100000"/>
              </a:schemeClr>
            </a:gs>
            <a:gs pos="100000">
              <a:schemeClr val="accent2">
                <a:hueOff val="-132306"/>
                <a:satOff val="-7630"/>
                <a:lumOff val="7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l-PL" sz="2600" kern="1200"/>
            <a:t>Siatkówka</a:t>
          </a:r>
          <a:endParaRPr lang="en-US" sz="2600" kern="1200"/>
        </a:p>
      </dsp:txBody>
      <dsp:txXfrm>
        <a:off x="2053138" y="685107"/>
        <a:ext cx="1866489" cy="1119893"/>
      </dsp:txXfrm>
    </dsp:sp>
    <dsp:sp modelId="{45E8C840-981E-4C32-82C3-2F31ED6744D2}">
      <dsp:nvSpPr>
        <dsp:cNvPr id="0" name=""/>
        <dsp:cNvSpPr/>
      </dsp:nvSpPr>
      <dsp:spPr>
        <a:xfrm>
          <a:off x="4106276" y="685107"/>
          <a:ext cx="1866489" cy="1119893"/>
        </a:xfrm>
        <a:prstGeom prst="rect">
          <a:avLst/>
        </a:prstGeom>
        <a:gradFill rotWithShape="0">
          <a:gsLst>
            <a:gs pos="0">
              <a:schemeClr val="accent2">
                <a:hueOff val="-264611"/>
                <a:satOff val="-15260"/>
                <a:lumOff val="1569"/>
                <a:alphaOff val="0"/>
                <a:satMod val="103000"/>
                <a:lumMod val="102000"/>
                <a:tint val="94000"/>
              </a:schemeClr>
            </a:gs>
            <a:gs pos="50000">
              <a:schemeClr val="accent2">
                <a:hueOff val="-264611"/>
                <a:satOff val="-15260"/>
                <a:lumOff val="1569"/>
                <a:alphaOff val="0"/>
                <a:satMod val="110000"/>
                <a:lumMod val="100000"/>
                <a:shade val="100000"/>
              </a:schemeClr>
            </a:gs>
            <a:gs pos="100000">
              <a:schemeClr val="accent2">
                <a:hueOff val="-264611"/>
                <a:satOff val="-15260"/>
                <a:lumOff val="15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l-PL" sz="2600" kern="1200"/>
            <a:t>Piłka nożna</a:t>
          </a:r>
          <a:endParaRPr lang="en-US" sz="2600" kern="1200"/>
        </a:p>
      </dsp:txBody>
      <dsp:txXfrm>
        <a:off x="4106276" y="685107"/>
        <a:ext cx="1866489" cy="1119893"/>
      </dsp:txXfrm>
    </dsp:sp>
    <dsp:sp modelId="{49DDFC43-F1F3-4F04-A345-29F771E43C57}">
      <dsp:nvSpPr>
        <dsp:cNvPr id="0" name=""/>
        <dsp:cNvSpPr/>
      </dsp:nvSpPr>
      <dsp:spPr>
        <a:xfrm>
          <a:off x="0" y="1991650"/>
          <a:ext cx="1866489" cy="1119893"/>
        </a:xfrm>
        <a:prstGeom prst="rect">
          <a:avLst/>
        </a:prstGeom>
        <a:gradFill rotWithShape="0">
          <a:gsLst>
            <a:gs pos="0">
              <a:schemeClr val="accent2">
                <a:hueOff val="-396917"/>
                <a:satOff val="-22889"/>
                <a:lumOff val="2353"/>
                <a:alphaOff val="0"/>
                <a:satMod val="103000"/>
                <a:lumMod val="102000"/>
                <a:tint val="94000"/>
              </a:schemeClr>
            </a:gs>
            <a:gs pos="50000">
              <a:schemeClr val="accent2">
                <a:hueOff val="-396917"/>
                <a:satOff val="-22889"/>
                <a:lumOff val="2353"/>
                <a:alphaOff val="0"/>
                <a:satMod val="110000"/>
                <a:lumMod val="100000"/>
                <a:shade val="100000"/>
              </a:schemeClr>
            </a:gs>
            <a:gs pos="100000">
              <a:schemeClr val="accent2">
                <a:hueOff val="-396917"/>
                <a:satOff val="-22889"/>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l-PL" sz="2600" kern="1200"/>
            <a:t>Łyżwiarstwo figurowe</a:t>
          </a:r>
          <a:endParaRPr lang="en-US" sz="2600" kern="1200"/>
        </a:p>
      </dsp:txBody>
      <dsp:txXfrm>
        <a:off x="0" y="1991650"/>
        <a:ext cx="1866489" cy="1119893"/>
      </dsp:txXfrm>
    </dsp:sp>
    <dsp:sp modelId="{456F84D5-2E9D-4A78-BA4A-5D86E1DE3117}">
      <dsp:nvSpPr>
        <dsp:cNvPr id="0" name=""/>
        <dsp:cNvSpPr/>
      </dsp:nvSpPr>
      <dsp:spPr>
        <a:xfrm>
          <a:off x="2053138" y="1991650"/>
          <a:ext cx="1866489" cy="1119893"/>
        </a:xfrm>
        <a:prstGeom prst="rect">
          <a:avLst/>
        </a:prstGeom>
        <a:gradFill rotWithShape="0">
          <a:gsLst>
            <a:gs pos="0">
              <a:schemeClr val="accent2">
                <a:hueOff val="-529223"/>
                <a:satOff val="-30519"/>
                <a:lumOff val="3137"/>
                <a:alphaOff val="0"/>
                <a:satMod val="103000"/>
                <a:lumMod val="102000"/>
                <a:tint val="94000"/>
              </a:schemeClr>
            </a:gs>
            <a:gs pos="50000">
              <a:schemeClr val="accent2">
                <a:hueOff val="-529223"/>
                <a:satOff val="-30519"/>
                <a:lumOff val="3137"/>
                <a:alphaOff val="0"/>
                <a:satMod val="110000"/>
                <a:lumMod val="100000"/>
                <a:shade val="100000"/>
              </a:schemeClr>
            </a:gs>
            <a:gs pos="100000">
              <a:schemeClr val="accent2">
                <a:hueOff val="-529223"/>
                <a:satOff val="-30519"/>
                <a:lumOff val="31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l-PL" sz="2600" kern="1200" dirty="0"/>
            <a:t>Narciarstwo</a:t>
          </a:r>
          <a:endParaRPr lang="en-US" sz="2600" kern="1200" dirty="0"/>
        </a:p>
      </dsp:txBody>
      <dsp:txXfrm>
        <a:off x="2053138" y="1991650"/>
        <a:ext cx="1866489" cy="1119893"/>
      </dsp:txXfrm>
    </dsp:sp>
    <dsp:sp modelId="{D27A5F98-0192-4513-8DAE-AD37BAABFFBB}">
      <dsp:nvSpPr>
        <dsp:cNvPr id="0" name=""/>
        <dsp:cNvSpPr/>
      </dsp:nvSpPr>
      <dsp:spPr>
        <a:xfrm>
          <a:off x="4106276" y="1991650"/>
          <a:ext cx="1866489" cy="1119893"/>
        </a:xfrm>
        <a:prstGeom prst="rect">
          <a:avLst/>
        </a:prstGeom>
        <a:gradFill rotWithShape="0">
          <a:gsLst>
            <a:gs pos="0">
              <a:schemeClr val="accent2">
                <a:hueOff val="-661529"/>
                <a:satOff val="-38149"/>
                <a:lumOff val="3922"/>
                <a:alphaOff val="0"/>
                <a:satMod val="103000"/>
                <a:lumMod val="102000"/>
                <a:tint val="94000"/>
              </a:schemeClr>
            </a:gs>
            <a:gs pos="50000">
              <a:schemeClr val="accent2">
                <a:hueOff val="-661529"/>
                <a:satOff val="-38149"/>
                <a:lumOff val="3922"/>
                <a:alphaOff val="0"/>
                <a:satMod val="110000"/>
                <a:lumMod val="100000"/>
                <a:shade val="100000"/>
              </a:schemeClr>
            </a:gs>
            <a:gs pos="100000">
              <a:schemeClr val="accent2">
                <a:hueOff val="-661529"/>
                <a:satOff val="-38149"/>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l-PL" sz="2600" kern="1200"/>
            <a:t>Skok o tyczce</a:t>
          </a:r>
          <a:endParaRPr lang="en-US" sz="2600" kern="1200"/>
        </a:p>
      </dsp:txBody>
      <dsp:txXfrm>
        <a:off x="4106276" y="1991650"/>
        <a:ext cx="1866489" cy="1119893"/>
      </dsp:txXfrm>
    </dsp:sp>
    <dsp:sp modelId="{8C46525A-55A1-4E49-928F-0A6CAA1D577A}">
      <dsp:nvSpPr>
        <dsp:cNvPr id="0" name=""/>
        <dsp:cNvSpPr/>
      </dsp:nvSpPr>
      <dsp:spPr>
        <a:xfrm>
          <a:off x="0" y="3298192"/>
          <a:ext cx="1866489" cy="1119893"/>
        </a:xfrm>
        <a:prstGeom prst="rect">
          <a:avLst/>
        </a:prstGeom>
        <a:gradFill rotWithShape="0">
          <a:gsLst>
            <a:gs pos="0">
              <a:schemeClr val="accent2">
                <a:hueOff val="-793834"/>
                <a:satOff val="-45779"/>
                <a:lumOff val="4706"/>
                <a:alphaOff val="0"/>
                <a:satMod val="103000"/>
                <a:lumMod val="102000"/>
                <a:tint val="94000"/>
              </a:schemeClr>
            </a:gs>
            <a:gs pos="50000">
              <a:schemeClr val="accent2">
                <a:hueOff val="-793834"/>
                <a:satOff val="-45779"/>
                <a:lumOff val="4706"/>
                <a:alphaOff val="0"/>
                <a:satMod val="110000"/>
                <a:lumMod val="100000"/>
                <a:shade val="100000"/>
              </a:schemeClr>
            </a:gs>
            <a:gs pos="100000">
              <a:schemeClr val="accent2">
                <a:hueOff val="-793834"/>
                <a:satOff val="-45779"/>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l-PL" sz="2600" kern="1200"/>
            <a:t>Pchnięcie kulą </a:t>
          </a:r>
          <a:endParaRPr lang="en-US" sz="2600" kern="1200"/>
        </a:p>
      </dsp:txBody>
      <dsp:txXfrm>
        <a:off x="0" y="3298192"/>
        <a:ext cx="1866489" cy="1119893"/>
      </dsp:txXfrm>
    </dsp:sp>
    <dsp:sp modelId="{FD6D481B-5301-4425-BA35-F2FCD6E54706}">
      <dsp:nvSpPr>
        <dsp:cNvPr id="0" name=""/>
        <dsp:cNvSpPr/>
      </dsp:nvSpPr>
      <dsp:spPr>
        <a:xfrm>
          <a:off x="2053138" y="3298192"/>
          <a:ext cx="1866489" cy="1119893"/>
        </a:xfrm>
        <a:prstGeom prst="rect">
          <a:avLst/>
        </a:prstGeom>
        <a:gradFill rotWithShape="0">
          <a:gsLst>
            <a:gs pos="0">
              <a:schemeClr val="accent2">
                <a:hueOff val="-926140"/>
                <a:satOff val="-53409"/>
                <a:lumOff val="5491"/>
                <a:alphaOff val="0"/>
                <a:satMod val="103000"/>
                <a:lumMod val="102000"/>
                <a:tint val="94000"/>
              </a:schemeClr>
            </a:gs>
            <a:gs pos="50000">
              <a:schemeClr val="accent2">
                <a:hueOff val="-926140"/>
                <a:satOff val="-53409"/>
                <a:lumOff val="5491"/>
                <a:alphaOff val="0"/>
                <a:satMod val="110000"/>
                <a:lumMod val="100000"/>
                <a:shade val="100000"/>
              </a:schemeClr>
            </a:gs>
            <a:gs pos="100000">
              <a:schemeClr val="accent2">
                <a:hueOff val="-926140"/>
                <a:satOff val="-53409"/>
                <a:lumOff val="549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l-PL" sz="2600" kern="1200"/>
            <a:t>Rzut oszczepem</a:t>
          </a:r>
          <a:endParaRPr lang="en-US" sz="2600" kern="1200"/>
        </a:p>
      </dsp:txBody>
      <dsp:txXfrm>
        <a:off x="2053138" y="3298192"/>
        <a:ext cx="1866489" cy="1119893"/>
      </dsp:txXfrm>
    </dsp:sp>
    <dsp:sp modelId="{4A55C871-61AA-4837-A04D-401C5070EB7A}">
      <dsp:nvSpPr>
        <dsp:cNvPr id="0" name=""/>
        <dsp:cNvSpPr/>
      </dsp:nvSpPr>
      <dsp:spPr>
        <a:xfrm>
          <a:off x="4106276" y="3298192"/>
          <a:ext cx="1866489" cy="1119893"/>
        </a:xfrm>
        <a:prstGeom prst="rect">
          <a:avLst/>
        </a:prstGeom>
        <a:gradFill rotWithShape="0">
          <a:gsLst>
            <a:gs pos="0">
              <a:schemeClr val="accent2">
                <a:hueOff val="-1058446"/>
                <a:satOff val="-61039"/>
                <a:lumOff val="6275"/>
                <a:alphaOff val="0"/>
                <a:satMod val="103000"/>
                <a:lumMod val="102000"/>
                <a:tint val="94000"/>
              </a:schemeClr>
            </a:gs>
            <a:gs pos="50000">
              <a:schemeClr val="accent2">
                <a:hueOff val="-1058446"/>
                <a:satOff val="-61039"/>
                <a:lumOff val="6275"/>
                <a:alphaOff val="0"/>
                <a:satMod val="110000"/>
                <a:lumMod val="100000"/>
                <a:shade val="100000"/>
              </a:schemeClr>
            </a:gs>
            <a:gs pos="100000">
              <a:schemeClr val="accent2">
                <a:hueOff val="-1058446"/>
                <a:satOff val="-61039"/>
                <a:lumOff val="627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l-PL" sz="2600" kern="1200"/>
            <a:t>Bieganie </a:t>
          </a:r>
          <a:endParaRPr lang="en-US" sz="2600" kern="1200"/>
        </a:p>
      </dsp:txBody>
      <dsp:txXfrm>
        <a:off x="4106276" y="3298192"/>
        <a:ext cx="1866489" cy="1119893"/>
      </dsp:txXfrm>
    </dsp:sp>
    <dsp:sp modelId="{8D09AF0C-D664-4956-897F-E5CFC50F02AE}">
      <dsp:nvSpPr>
        <dsp:cNvPr id="0" name=""/>
        <dsp:cNvSpPr/>
      </dsp:nvSpPr>
      <dsp:spPr>
        <a:xfrm>
          <a:off x="0" y="4604735"/>
          <a:ext cx="1866489" cy="1119893"/>
        </a:xfrm>
        <a:prstGeom prst="rect">
          <a:avLst/>
        </a:prstGeom>
        <a:gradFill rotWithShape="0">
          <a:gsLst>
            <a:gs pos="0">
              <a:schemeClr val="accent2">
                <a:hueOff val="-1190752"/>
                <a:satOff val="-68668"/>
                <a:lumOff val="7059"/>
                <a:alphaOff val="0"/>
                <a:satMod val="103000"/>
                <a:lumMod val="102000"/>
                <a:tint val="94000"/>
              </a:schemeClr>
            </a:gs>
            <a:gs pos="50000">
              <a:schemeClr val="accent2">
                <a:hueOff val="-1190752"/>
                <a:satOff val="-68668"/>
                <a:lumOff val="7059"/>
                <a:alphaOff val="0"/>
                <a:satMod val="110000"/>
                <a:lumMod val="100000"/>
                <a:shade val="100000"/>
              </a:schemeClr>
            </a:gs>
            <a:gs pos="100000">
              <a:schemeClr val="accent2">
                <a:hueOff val="-1190752"/>
                <a:satOff val="-68668"/>
                <a:lumOff val="7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l-PL" sz="2600" kern="1200"/>
            <a:t>Nurkowanie</a:t>
          </a:r>
          <a:endParaRPr lang="en-US" sz="2600" kern="1200"/>
        </a:p>
      </dsp:txBody>
      <dsp:txXfrm>
        <a:off x="0" y="4604735"/>
        <a:ext cx="1866489" cy="1119893"/>
      </dsp:txXfrm>
    </dsp:sp>
    <dsp:sp modelId="{C54FBAAD-615C-4799-8ED2-E1491186240B}">
      <dsp:nvSpPr>
        <dsp:cNvPr id="0" name=""/>
        <dsp:cNvSpPr/>
      </dsp:nvSpPr>
      <dsp:spPr>
        <a:xfrm>
          <a:off x="2053138" y="4604735"/>
          <a:ext cx="1866489" cy="1119893"/>
        </a:xfrm>
        <a:prstGeom prst="rect">
          <a:avLst/>
        </a:prstGeom>
        <a:gradFill rotWithShape="0">
          <a:gsLst>
            <a:gs pos="0">
              <a:schemeClr val="accent2">
                <a:hueOff val="-1323057"/>
                <a:satOff val="-76298"/>
                <a:lumOff val="7844"/>
                <a:alphaOff val="0"/>
                <a:satMod val="103000"/>
                <a:lumMod val="102000"/>
                <a:tint val="94000"/>
              </a:schemeClr>
            </a:gs>
            <a:gs pos="50000">
              <a:schemeClr val="accent2">
                <a:hueOff val="-1323057"/>
                <a:satOff val="-76298"/>
                <a:lumOff val="7844"/>
                <a:alphaOff val="0"/>
                <a:satMod val="110000"/>
                <a:lumMod val="100000"/>
                <a:shade val="100000"/>
              </a:schemeClr>
            </a:gs>
            <a:gs pos="100000">
              <a:schemeClr val="accent2">
                <a:hueOff val="-1323057"/>
                <a:satOff val="-76298"/>
                <a:lumOff val="784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l-PL" sz="2600" kern="1200" dirty="0"/>
            <a:t>Pływanie</a:t>
          </a:r>
          <a:endParaRPr lang="en-US" sz="2600" kern="1200" dirty="0"/>
        </a:p>
      </dsp:txBody>
      <dsp:txXfrm>
        <a:off x="2053138" y="4604735"/>
        <a:ext cx="1866489" cy="1119893"/>
      </dsp:txXfrm>
    </dsp:sp>
    <dsp:sp modelId="{12B186D7-2617-4AB2-A7C3-E27BC6AE9252}">
      <dsp:nvSpPr>
        <dsp:cNvPr id="0" name=""/>
        <dsp:cNvSpPr/>
      </dsp:nvSpPr>
      <dsp:spPr>
        <a:xfrm>
          <a:off x="4106276" y="4604735"/>
          <a:ext cx="1866489" cy="1119893"/>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l-PL" sz="2600" kern="1200"/>
            <a:t>Wyścigi Formuły 1</a:t>
          </a:r>
          <a:endParaRPr lang="en-US" sz="2600" kern="1200"/>
        </a:p>
      </dsp:txBody>
      <dsp:txXfrm>
        <a:off x="4106276" y="4604735"/>
        <a:ext cx="1866489" cy="1119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53D83-B931-48B4-99AE-117E9807BAA5}">
      <dsp:nvSpPr>
        <dsp:cNvPr id="0" name=""/>
        <dsp:cNvSpPr/>
      </dsp:nvSpPr>
      <dsp:spPr>
        <a:xfrm>
          <a:off x="1016" y="876264"/>
          <a:ext cx="3966022" cy="279533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0" kern="1200" dirty="0">
              <a:latin typeface="Arial Narrow" panose="020B0606020202030204" pitchFamily="34" charset="0"/>
            </a:rPr>
            <a:t>Większa masa piłki oznacza większy ciężar piłki:</a:t>
          </a:r>
        </a:p>
        <a:p>
          <a:pPr marL="0" lvl="0" indent="0" algn="ctr" defTabSz="1244600">
            <a:lnSpc>
              <a:spcPct val="90000"/>
            </a:lnSpc>
            <a:spcBef>
              <a:spcPct val="0"/>
            </a:spcBef>
            <a:spcAft>
              <a:spcPct val="35000"/>
            </a:spcAft>
            <a:buNone/>
          </a:pPr>
          <a:r>
            <a:rPr lang="pl-PL" sz="2800" b="1" kern="1200" dirty="0">
              <a:latin typeface="Arial Narrow" panose="020B0606020202030204" pitchFamily="34" charset="0"/>
            </a:rPr>
            <a:t>F = m * g</a:t>
          </a:r>
        </a:p>
      </dsp:txBody>
      <dsp:txXfrm>
        <a:off x="1016" y="876264"/>
        <a:ext cx="3966022" cy="2795331"/>
      </dsp:txXfrm>
    </dsp:sp>
    <dsp:sp modelId="{7021DFF4-AB9E-4B34-9BF5-01A061352569}">
      <dsp:nvSpPr>
        <dsp:cNvPr id="0" name=""/>
        <dsp:cNvSpPr/>
      </dsp:nvSpPr>
      <dsp:spPr>
        <a:xfrm>
          <a:off x="4363641" y="810325"/>
          <a:ext cx="3966022" cy="2927210"/>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b="1" kern="1200" dirty="0">
              <a:latin typeface="Arial Narrow" panose="020B0606020202030204" pitchFamily="34" charset="0"/>
            </a:rPr>
            <a:t>p = m * v</a:t>
          </a:r>
        </a:p>
        <a:p>
          <a:pPr marL="0" lvl="0" indent="0" algn="ctr" defTabSz="889000">
            <a:lnSpc>
              <a:spcPct val="90000"/>
            </a:lnSpc>
            <a:spcBef>
              <a:spcPct val="0"/>
            </a:spcBef>
            <a:spcAft>
              <a:spcPct val="35000"/>
            </a:spcAft>
            <a:buNone/>
          </a:pPr>
          <a:r>
            <a:rPr lang="pl-PL" sz="2000" b="0" kern="1200" dirty="0">
              <a:latin typeface="Arial Narrow" panose="020B0606020202030204" pitchFamily="34" charset="0"/>
            </a:rPr>
            <a:t>Pęd opisuje ciała w ruchu. Im większa masa i/lub prędkość ciał, tym większy pęd.</a:t>
          </a:r>
        </a:p>
        <a:p>
          <a:pPr marL="0" lvl="0" indent="0" algn="ctr" defTabSz="889000">
            <a:lnSpc>
              <a:spcPct val="90000"/>
            </a:lnSpc>
            <a:spcBef>
              <a:spcPct val="0"/>
            </a:spcBef>
            <a:spcAft>
              <a:spcPct val="35000"/>
            </a:spcAft>
            <a:buNone/>
          </a:pPr>
          <a:r>
            <a:rPr lang="pl-PL" sz="2000" b="0" kern="1200" dirty="0">
              <a:latin typeface="Arial Narrow" panose="020B0606020202030204" pitchFamily="34" charset="0"/>
            </a:rPr>
            <a:t>W koszykówce może mieć pozytywne bądź negatywne skutki, ponieważ pęd odgrywa ważną rolę podczas zderzeń ciał.</a:t>
          </a:r>
        </a:p>
      </dsp:txBody>
      <dsp:txXfrm>
        <a:off x="4363641" y="810325"/>
        <a:ext cx="3966022" cy="2927210"/>
      </dsp:txXfrm>
    </dsp:sp>
    <dsp:sp modelId="{69E4D499-C417-4496-86B2-0A3E2AFDC12B}">
      <dsp:nvSpPr>
        <dsp:cNvPr id="0" name=""/>
        <dsp:cNvSpPr/>
      </dsp:nvSpPr>
      <dsp:spPr>
        <a:xfrm>
          <a:off x="1093834" y="4134137"/>
          <a:ext cx="6143011" cy="2379613"/>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b="1" kern="1200" dirty="0">
              <a:latin typeface="Arial Narrow" panose="020B0606020202030204" pitchFamily="34" charset="0"/>
            </a:rPr>
            <a:t>v = s / t</a:t>
          </a:r>
        </a:p>
        <a:p>
          <a:pPr marL="0" lvl="0" indent="0" algn="ctr" defTabSz="889000">
            <a:lnSpc>
              <a:spcPct val="90000"/>
            </a:lnSpc>
            <a:spcBef>
              <a:spcPct val="0"/>
            </a:spcBef>
            <a:spcAft>
              <a:spcPct val="35000"/>
            </a:spcAft>
            <a:buNone/>
          </a:pPr>
          <a:r>
            <a:rPr lang="pl-PL" sz="2000" b="0" kern="1200" dirty="0">
              <a:latin typeface="Arial Narrow" panose="020B0606020202030204" pitchFamily="34" charset="0"/>
            </a:rPr>
            <a:t>Aby zwiększyć prędkość musimy skrócić czas, w którym zostanie przemierzony pewien odcinek drogi. </a:t>
          </a:r>
        </a:p>
        <a:p>
          <a:pPr marL="0" lvl="0" indent="0" algn="ctr" defTabSz="889000">
            <a:lnSpc>
              <a:spcPct val="90000"/>
            </a:lnSpc>
            <a:spcBef>
              <a:spcPct val="0"/>
            </a:spcBef>
            <a:spcAft>
              <a:spcPct val="35000"/>
            </a:spcAft>
            <a:buNone/>
          </a:pPr>
          <a:r>
            <a:rPr lang="pl-PL" sz="2000" b="0" kern="1200" dirty="0">
              <a:latin typeface="Arial Narrow" panose="020B0606020202030204" pitchFamily="34" charset="0"/>
            </a:rPr>
            <a:t>Wpływa to także na przyspieszenie: </a:t>
          </a:r>
        </a:p>
        <a:p>
          <a:pPr marL="0" lvl="0" indent="0" algn="ctr" defTabSz="889000">
            <a:lnSpc>
              <a:spcPct val="90000"/>
            </a:lnSpc>
            <a:spcBef>
              <a:spcPct val="0"/>
            </a:spcBef>
            <a:spcAft>
              <a:spcPct val="35000"/>
            </a:spcAft>
            <a:buNone/>
          </a:pPr>
          <a:r>
            <a:rPr lang="pl-PL" sz="2000" b="0" kern="1200" dirty="0">
              <a:latin typeface="Arial Narrow" panose="020B0606020202030204" pitchFamily="34" charset="0"/>
            </a:rPr>
            <a:t>Im większa zmiana prędkości, tym większe przyspieszenie. Wartość przyspieszenia zależy także od siły działającej na ciało oraz masy ciała.</a:t>
          </a:r>
        </a:p>
      </dsp:txBody>
      <dsp:txXfrm>
        <a:off x="1093834" y="4134137"/>
        <a:ext cx="6143011" cy="23796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96A73-3B8A-4A0F-BE89-EF1529D7C4DE}">
      <dsp:nvSpPr>
        <dsp:cNvPr id="0" name=""/>
        <dsp:cNvSpPr/>
      </dsp:nvSpPr>
      <dsp:spPr>
        <a:xfrm>
          <a:off x="666010" y="1516"/>
          <a:ext cx="1571833" cy="943100"/>
        </a:xfrm>
        <a:prstGeom prst="rect">
          <a:avLst/>
        </a:prstGeom>
        <a:gradFill rotWithShape="0">
          <a:gsLst>
            <a:gs pos="0">
              <a:schemeClr val="accent4">
                <a:shade val="50000"/>
                <a:hueOff val="0"/>
                <a:satOff val="0"/>
                <a:lumOff val="0"/>
                <a:alphaOff val="0"/>
                <a:satMod val="103000"/>
                <a:lumMod val="102000"/>
                <a:tint val="94000"/>
              </a:schemeClr>
            </a:gs>
            <a:gs pos="50000">
              <a:schemeClr val="accent4">
                <a:shade val="50000"/>
                <a:hueOff val="0"/>
                <a:satOff val="0"/>
                <a:lumOff val="0"/>
                <a:alphaOff val="0"/>
                <a:satMod val="110000"/>
                <a:lumMod val="100000"/>
                <a:shade val="100000"/>
              </a:schemeClr>
            </a:gs>
            <a:gs pos="100000">
              <a:schemeClr val="accent4">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bg1"/>
              </a:solidFill>
            </a:rPr>
            <a:t>Siła </a:t>
          </a:r>
        </a:p>
      </dsp:txBody>
      <dsp:txXfrm>
        <a:off x="666010" y="1516"/>
        <a:ext cx="1571833" cy="943100"/>
      </dsp:txXfrm>
    </dsp:sp>
    <dsp:sp modelId="{042B8595-458B-47F6-BEAB-D3FB7F31AC66}">
      <dsp:nvSpPr>
        <dsp:cNvPr id="0" name=""/>
        <dsp:cNvSpPr/>
      </dsp:nvSpPr>
      <dsp:spPr>
        <a:xfrm>
          <a:off x="2395027" y="1516"/>
          <a:ext cx="1571833" cy="943100"/>
        </a:xfrm>
        <a:prstGeom prst="rect">
          <a:avLst/>
        </a:prstGeom>
        <a:gradFill rotWithShape="0">
          <a:gsLst>
            <a:gs pos="0">
              <a:schemeClr val="accent4">
                <a:shade val="50000"/>
                <a:hueOff val="-148551"/>
                <a:satOff val="0"/>
                <a:lumOff val="12076"/>
                <a:alphaOff val="0"/>
                <a:satMod val="103000"/>
                <a:lumMod val="102000"/>
                <a:tint val="94000"/>
              </a:schemeClr>
            </a:gs>
            <a:gs pos="50000">
              <a:schemeClr val="accent4">
                <a:shade val="50000"/>
                <a:hueOff val="-148551"/>
                <a:satOff val="0"/>
                <a:lumOff val="12076"/>
                <a:alphaOff val="0"/>
                <a:satMod val="110000"/>
                <a:lumMod val="100000"/>
                <a:shade val="100000"/>
              </a:schemeClr>
            </a:gs>
            <a:gs pos="100000">
              <a:schemeClr val="accent4">
                <a:shade val="50000"/>
                <a:hueOff val="-148551"/>
                <a:satOff val="0"/>
                <a:lumOff val="120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bg1"/>
              </a:solidFill>
            </a:rPr>
            <a:t>Przyspieszenie</a:t>
          </a:r>
        </a:p>
      </dsp:txBody>
      <dsp:txXfrm>
        <a:off x="2395027" y="1516"/>
        <a:ext cx="1571833" cy="943100"/>
      </dsp:txXfrm>
    </dsp:sp>
    <dsp:sp modelId="{6B3A83DC-ED7D-4D73-A2A5-FBDE1421571E}">
      <dsp:nvSpPr>
        <dsp:cNvPr id="0" name=""/>
        <dsp:cNvSpPr/>
      </dsp:nvSpPr>
      <dsp:spPr>
        <a:xfrm>
          <a:off x="4124044" y="1516"/>
          <a:ext cx="1571833" cy="943100"/>
        </a:xfrm>
        <a:prstGeom prst="rect">
          <a:avLst/>
        </a:prstGeom>
        <a:gradFill rotWithShape="0">
          <a:gsLst>
            <a:gs pos="0">
              <a:schemeClr val="accent4">
                <a:shade val="50000"/>
                <a:hueOff val="-297102"/>
                <a:satOff val="0"/>
                <a:lumOff val="24151"/>
                <a:alphaOff val="0"/>
                <a:satMod val="103000"/>
                <a:lumMod val="102000"/>
                <a:tint val="94000"/>
              </a:schemeClr>
            </a:gs>
            <a:gs pos="50000">
              <a:schemeClr val="accent4">
                <a:shade val="50000"/>
                <a:hueOff val="-297102"/>
                <a:satOff val="0"/>
                <a:lumOff val="24151"/>
                <a:alphaOff val="0"/>
                <a:satMod val="110000"/>
                <a:lumMod val="100000"/>
                <a:shade val="100000"/>
              </a:schemeClr>
            </a:gs>
            <a:gs pos="100000">
              <a:schemeClr val="accent4">
                <a:shade val="50000"/>
                <a:hueOff val="-297102"/>
                <a:satOff val="0"/>
                <a:lumOff val="241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bg1"/>
              </a:solidFill>
            </a:rPr>
            <a:t>Pęd</a:t>
          </a:r>
        </a:p>
      </dsp:txBody>
      <dsp:txXfrm>
        <a:off x="4124044" y="1516"/>
        <a:ext cx="1571833" cy="943100"/>
      </dsp:txXfrm>
    </dsp:sp>
    <dsp:sp modelId="{EBC4A876-8C21-4441-92AB-A58DBF42F504}">
      <dsp:nvSpPr>
        <dsp:cNvPr id="0" name=""/>
        <dsp:cNvSpPr/>
      </dsp:nvSpPr>
      <dsp:spPr>
        <a:xfrm>
          <a:off x="666010" y="1101799"/>
          <a:ext cx="1571833" cy="943100"/>
        </a:xfrm>
        <a:prstGeom prst="rect">
          <a:avLst/>
        </a:prstGeom>
        <a:gradFill rotWithShape="0">
          <a:gsLst>
            <a:gs pos="0">
              <a:schemeClr val="accent4">
                <a:shade val="50000"/>
                <a:hueOff val="-445653"/>
                <a:satOff val="0"/>
                <a:lumOff val="36227"/>
                <a:alphaOff val="0"/>
                <a:satMod val="103000"/>
                <a:lumMod val="102000"/>
                <a:tint val="94000"/>
              </a:schemeClr>
            </a:gs>
            <a:gs pos="50000">
              <a:schemeClr val="accent4">
                <a:shade val="50000"/>
                <a:hueOff val="-445653"/>
                <a:satOff val="0"/>
                <a:lumOff val="36227"/>
                <a:alphaOff val="0"/>
                <a:satMod val="110000"/>
                <a:lumMod val="100000"/>
                <a:shade val="100000"/>
              </a:schemeClr>
            </a:gs>
            <a:gs pos="100000">
              <a:schemeClr val="accent4">
                <a:shade val="50000"/>
                <a:hueOff val="-445653"/>
                <a:satOff val="0"/>
                <a:lumOff val="362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bg1"/>
              </a:solidFill>
            </a:rPr>
            <a:t>Prędkość</a:t>
          </a:r>
        </a:p>
      </dsp:txBody>
      <dsp:txXfrm>
        <a:off x="666010" y="1101799"/>
        <a:ext cx="1571833" cy="943100"/>
      </dsp:txXfrm>
    </dsp:sp>
    <dsp:sp modelId="{0FFEA383-B8B8-4CBF-833F-348ED9337D11}">
      <dsp:nvSpPr>
        <dsp:cNvPr id="0" name=""/>
        <dsp:cNvSpPr/>
      </dsp:nvSpPr>
      <dsp:spPr>
        <a:xfrm>
          <a:off x="2395027" y="1101799"/>
          <a:ext cx="1571833" cy="943100"/>
        </a:xfrm>
        <a:prstGeom prst="rect">
          <a:avLst/>
        </a:prstGeom>
        <a:gradFill rotWithShape="0">
          <a:gsLst>
            <a:gs pos="0">
              <a:schemeClr val="accent4">
                <a:shade val="50000"/>
                <a:hueOff val="-594204"/>
                <a:satOff val="0"/>
                <a:lumOff val="48303"/>
                <a:alphaOff val="0"/>
                <a:satMod val="103000"/>
                <a:lumMod val="102000"/>
                <a:tint val="94000"/>
              </a:schemeClr>
            </a:gs>
            <a:gs pos="50000">
              <a:schemeClr val="accent4">
                <a:shade val="50000"/>
                <a:hueOff val="-594204"/>
                <a:satOff val="0"/>
                <a:lumOff val="48303"/>
                <a:alphaOff val="0"/>
                <a:satMod val="110000"/>
                <a:lumMod val="100000"/>
                <a:shade val="100000"/>
              </a:schemeClr>
            </a:gs>
            <a:gs pos="100000">
              <a:schemeClr val="accent4">
                <a:shade val="50000"/>
                <a:hueOff val="-594204"/>
                <a:satOff val="0"/>
                <a:lumOff val="483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bg1"/>
              </a:solidFill>
            </a:rPr>
            <a:t>Masa</a:t>
          </a:r>
        </a:p>
      </dsp:txBody>
      <dsp:txXfrm>
        <a:off x="2395027" y="1101799"/>
        <a:ext cx="1571833" cy="943100"/>
      </dsp:txXfrm>
    </dsp:sp>
    <dsp:sp modelId="{3B6C507E-EB49-4621-9F27-E0FBA1959A4C}">
      <dsp:nvSpPr>
        <dsp:cNvPr id="0" name=""/>
        <dsp:cNvSpPr/>
      </dsp:nvSpPr>
      <dsp:spPr>
        <a:xfrm>
          <a:off x="4124044" y="1101799"/>
          <a:ext cx="1571833" cy="943100"/>
        </a:xfrm>
        <a:prstGeom prst="rect">
          <a:avLst/>
        </a:prstGeom>
        <a:gradFill rotWithShape="0">
          <a:gsLst>
            <a:gs pos="0">
              <a:schemeClr val="accent4">
                <a:shade val="50000"/>
                <a:hueOff val="-445653"/>
                <a:satOff val="0"/>
                <a:lumOff val="36227"/>
                <a:alphaOff val="0"/>
                <a:satMod val="103000"/>
                <a:lumMod val="102000"/>
                <a:tint val="94000"/>
              </a:schemeClr>
            </a:gs>
            <a:gs pos="50000">
              <a:schemeClr val="accent4">
                <a:shade val="50000"/>
                <a:hueOff val="-445653"/>
                <a:satOff val="0"/>
                <a:lumOff val="36227"/>
                <a:alphaOff val="0"/>
                <a:satMod val="110000"/>
                <a:lumMod val="100000"/>
                <a:shade val="100000"/>
              </a:schemeClr>
            </a:gs>
            <a:gs pos="100000">
              <a:schemeClr val="accent4">
                <a:shade val="50000"/>
                <a:hueOff val="-445653"/>
                <a:satOff val="0"/>
                <a:lumOff val="362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bg1"/>
              </a:solidFill>
            </a:rPr>
            <a:t>Siła ciężkości</a:t>
          </a:r>
        </a:p>
      </dsp:txBody>
      <dsp:txXfrm>
        <a:off x="4124044" y="1101799"/>
        <a:ext cx="1571833" cy="943100"/>
      </dsp:txXfrm>
    </dsp:sp>
    <dsp:sp modelId="{D608DF05-654C-4422-9E57-5E24B26EBD20}">
      <dsp:nvSpPr>
        <dsp:cNvPr id="0" name=""/>
        <dsp:cNvSpPr/>
      </dsp:nvSpPr>
      <dsp:spPr>
        <a:xfrm>
          <a:off x="1530518" y="2202083"/>
          <a:ext cx="1571833" cy="943100"/>
        </a:xfrm>
        <a:prstGeom prst="rect">
          <a:avLst/>
        </a:prstGeom>
        <a:gradFill rotWithShape="0">
          <a:gsLst>
            <a:gs pos="0">
              <a:schemeClr val="accent4">
                <a:shade val="50000"/>
                <a:hueOff val="-297102"/>
                <a:satOff val="0"/>
                <a:lumOff val="24151"/>
                <a:alphaOff val="0"/>
                <a:satMod val="103000"/>
                <a:lumMod val="102000"/>
                <a:tint val="94000"/>
              </a:schemeClr>
            </a:gs>
            <a:gs pos="50000">
              <a:schemeClr val="accent4">
                <a:shade val="50000"/>
                <a:hueOff val="-297102"/>
                <a:satOff val="0"/>
                <a:lumOff val="24151"/>
                <a:alphaOff val="0"/>
                <a:satMod val="110000"/>
                <a:lumMod val="100000"/>
                <a:shade val="100000"/>
              </a:schemeClr>
            </a:gs>
            <a:gs pos="100000">
              <a:schemeClr val="accent4">
                <a:shade val="50000"/>
                <a:hueOff val="-297102"/>
                <a:satOff val="0"/>
                <a:lumOff val="241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bg1"/>
              </a:solidFill>
            </a:rPr>
            <a:t>Zasady dynamiki</a:t>
          </a:r>
        </a:p>
      </dsp:txBody>
      <dsp:txXfrm>
        <a:off x="1530518" y="2202083"/>
        <a:ext cx="1571833" cy="943100"/>
      </dsp:txXfrm>
    </dsp:sp>
    <dsp:sp modelId="{695AE105-CB3A-4485-AFA3-B6F346AA4105}">
      <dsp:nvSpPr>
        <dsp:cNvPr id="0" name=""/>
        <dsp:cNvSpPr/>
      </dsp:nvSpPr>
      <dsp:spPr>
        <a:xfrm>
          <a:off x="3259535" y="2202083"/>
          <a:ext cx="1571833" cy="943100"/>
        </a:xfrm>
        <a:prstGeom prst="rect">
          <a:avLst/>
        </a:prstGeom>
        <a:gradFill rotWithShape="0">
          <a:gsLst>
            <a:gs pos="0">
              <a:schemeClr val="accent4">
                <a:shade val="50000"/>
                <a:hueOff val="-148551"/>
                <a:satOff val="0"/>
                <a:lumOff val="12076"/>
                <a:alphaOff val="0"/>
                <a:satMod val="103000"/>
                <a:lumMod val="102000"/>
                <a:tint val="94000"/>
              </a:schemeClr>
            </a:gs>
            <a:gs pos="50000">
              <a:schemeClr val="accent4">
                <a:shade val="50000"/>
                <a:hueOff val="-148551"/>
                <a:satOff val="0"/>
                <a:lumOff val="12076"/>
                <a:alphaOff val="0"/>
                <a:satMod val="110000"/>
                <a:lumMod val="100000"/>
                <a:shade val="100000"/>
              </a:schemeClr>
            </a:gs>
            <a:gs pos="100000">
              <a:schemeClr val="accent4">
                <a:shade val="50000"/>
                <a:hueOff val="-148551"/>
                <a:satOff val="0"/>
                <a:lumOff val="120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bg1"/>
              </a:solidFill>
            </a:rPr>
            <a:t>Energia kinetyczna i potencjalna</a:t>
          </a:r>
        </a:p>
      </dsp:txBody>
      <dsp:txXfrm>
        <a:off x="3259535" y="2202083"/>
        <a:ext cx="1571833" cy="943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4A13E-2DB0-4C72-B720-ACE83EAE0E06}">
      <dsp:nvSpPr>
        <dsp:cNvPr id="0" name=""/>
        <dsp:cNvSpPr/>
      </dsp:nvSpPr>
      <dsp:spPr>
        <a:xfrm>
          <a:off x="0" y="0"/>
          <a:ext cx="6020805"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FCFD3C4-2594-4931-B957-28F56F5DA188}">
      <dsp:nvSpPr>
        <dsp:cNvPr id="0" name=""/>
        <dsp:cNvSpPr/>
      </dsp:nvSpPr>
      <dsp:spPr>
        <a:xfrm>
          <a:off x="0" y="0"/>
          <a:ext cx="6020805" cy="286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b="1" kern="1200" dirty="0">
              <a:latin typeface="Arial Narrow" panose="020B0606020202030204" pitchFamily="34" charset="0"/>
            </a:rPr>
            <a:t>O tym, jaki pęd zostanie nadany piłce decydować będą możliwości siłowe atakującego, a także sposób, w jaki zostaną one wykorzystane. Angażując całą siłę mięśni obręczy barkowej i kończyny górnej, siatkarz może pozwolić ręce podążać za piłką na wzór techniki rzutu oszczepem. </a:t>
          </a:r>
        </a:p>
      </dsp:txBody>
      <dsp:txXfrm>
        <a:off x="0" y="0"/>
        <a:ext cx="6020805" cy="2867025"/>
      </dsp:txXfrm>
    </dsp:sp>
    <dsp:sp modelId="{735EC052-C558-4A65-AAC8-57F0966E152F}">
      <dsp:nvSpPr>
        <dsp:cNvPr id="0" name=""/>
        <dsp:cNvSpPr/>
      </dsp:nvSpPr>
      <dsp:spPr>
        <a:xfrm>
          <a:off x="0" y="2867025"/>
          <a:ext cx="6020805"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8A17E3F-E969-4F3E-A22D-632C1FC45176}">
      <dsp:nvSpPr>
        <dsp:cNvPr id="0" name=""/>
        <dsp:cNvSpPr/>
      </dsp:nvSpPr>
      <dsp:spPr>
        <a:xfrm>
          <a:off x="0" y="2867025"/>
          <a:ext cx="6020805" cy="286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b="1" kern="1200" dirty="0">
              <a:latin typeface="Arial Narrow" panose="020B0606020202030204" pitchFamily="34" charset="0"/>
            </a:rPr>
            <a:t>Zgodnie z zasadami dynamiki większa prędkość będzie rozwinięta przez obiekt, gdy nadamy mu większe przyspieszenie. To zaś, przy stałej sile, będzie tym większe, im dłuższa będzie droga, na której obiekt będzie przyspieszany. Ponadto, wstępne rozciągnięcie mięśni w fazie przygotowawczej do ruchu właściwego, sprzyja rozwinięciu większej siły i nadaniu kończynie większego przyspieszenia.</a:t>
          </a:r>
        </a:p>
      </dsp:txBody>
      <dsp:txXfrm>
        <a:off x="0" y="2867025"/>
        <a:ext cx="6020805" cy="28670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B7584-C91C-4501-AACF-C6861369555E}">
      <dsp:nvSpPr>
        <dsp:cNvPr id="0" name=""/>
        <dsp:cNvSpPr/>
      </dsp:nvSpPr>
      <dsp:spPr>
        <a:xfrm>
          <a:off x="0" y="255320"/>
          <a:ext cx="6818051" cy="21528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pl-PL" sz="2000" kern="1200" dirty="0">
              <a:latin typeface="Arial Narrow" panose="020B0606020202030204" pitchFamily="34" charset="0"/>
            </a:rPr>
            <a:t>    Fizyka w piłce nożnej daje o sobie znać dopiero, gdy na boisku piłka zostanie wprawiona w ruch. Piłka wirując wokół własnej osi, powoduje, że prędkość powietrza (względem piłki), które ją opływa, nie jest jednakowa po każdej stronie. Powietrze przepływa szybciej po tej stronie, po której ruch powierzchni piłki jest zgodny z ruchem powietrza. Piłka w locie musi mieć odpowiednią prędkość.</a:t>
          </a:r>
        </a:p>
      </dsp:txBody>
      <dsp:txXfrm>
        <a:off x="105091" y="360411"/>
        <a:ext cx="6607869" cy="1942618"/>
      </dsp:txXfrm>
    </dsp:sp>
    <dsp:sp modelId="{C01416FB-8159-4B2A-8F40-F093EF970892}">
      <dsp:nvSpPr>
        <dsp:cNvPr id="0" name=""/>
        <dsp:cNvSpPr/>
      </dsp:nvSpPr>
      <dsp:spPr>
        <a:xfrm>
          <a:off x="0" y="2465720"/>
          <a:ext cx="6818051" cy="21528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pl-PL" sz="2000" kern="1200" dirty="0">
              <a:latin typeface="Arial Narrow" panose="020B0606020202030204" pitchFamily="34" charset="0"/>
            </a:rPr>
            <a:t>    Na piłkę znajdującą się w powietrzu działa siła ciężkości skierowana w dół i siła oporu powietrza skierowana przeciwnie do kierunku ruchu. Żadna z nich nie może spowodować, że piłka w locie skręci w bok. Wiadomo jednak, że szybko obracająca się piłka może zmienić kierunek lotu pod wpływem siły Magnusa. </a:t>
          </a:r>
        </a:p>
      </dsp:txBody>
      <dsp:txXfrm>
        <a:off x="105091" y="2570811"/>
        <a:ext cx="6607869" cy="19426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91B86-7B46-48CD-91E8-4A7B9B0D4245}">
      <dsp:nvSpPr>
        <dsp:cNvPr id="0" name=""/>
        <dsp:cNvSpPr/>
      </dsp:nvSpPr>
      <dsp:spPr>
        <a:xfrm>
          <a:off x="1145549" y="9238"/>
          <a:ext cx="2800426" cy="1698870"/>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bg1"/>
              </a:solidFill>
              <a:latin typeface="Arial Narrow" panose="020B0606020202030204" pitchFamily="34" charset="0"/>
            </a:rPr>
            <a:t>Fizyka</a:t>
          </a:r>
          <a:r>
            <a:rPr lang="en-US" sz="1800" kern="1200" dirty="0">
              <a:solidFill>
                <a:schemeClr val="bg1"/>
              </a:solidFill>
              <a:latin typeface="Arial Narrow" panose="020B0606020202030204" pitchFamily="34" charset="0"/>
            </a:rPr>
            <a:t> w </a:t>
          </a:r>
          <a:r>
            <a:rPr lang="en-US" sz="1800" kern="1200" dirty="0" err="1">
              <a:solidFill>
                <a:schemeClr val="bg1"/>
              </a:solidFill>
              <a:latin typeface="Arial Narrow" panose="020B0606020202030204" pitchFamily="34" charset="0"/>
            </a:rPr>
            <a:t>narciarstwie</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objawia</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się</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przede</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wszystkim</a:t>
          </a:r>
          <a:r>
            <a:rPr lang="en-US" sz="1800" kern="1200" dirty="0">
              <a:solidFill>
                <a:schemeClr val="bg1"/>
              </a:solidFill>
              <a:latin typeface="Arial Narrow" panose="020B0606020202030204" pitchFamily="34" charset="0"/>
            </a:rPr>
            <a:t> w </a:t>
          </a:r>
          <a:r>
            <a:rPr lang="en-US" sz="1800" kern="1200" dirty="0" err="1">
              <a:solidFill>
                <a:schemeClr val="bg1"/>
              </a:solidFill>
              <a:latin typeface="Arial Narrow" panose="020B0606020202030204" pitchFamily="34" charset="0"/>
            </a:rPr>
            <a:t>zjawisku</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tarcia</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występującym</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podczas</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rozbiegu</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i</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przy</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zatrzymaniu</a:t>
          </a:r>
          <a:r>
            <a:rPr lang="en-US" sz="1800" kern="1200" dirty="0">
              <a:solidFill>
                <a:schemeClr val="bg1"/>
              </a:solidFill>
              <a:latin typeface="Arial Narrow" panose="020B0606020202030204" pitchFamily="34" charset="0"/>
            </a:rPr>
            <a:t>, a </a:t>
          </a:r>
          <a:r>
            <a:rPr lang="en-US" sz="1800" kern="1200" dirty="0" err="1">
              <a:solidFill>
                <a:schemeClr val="bg1"/>
              </a:solidFill>
              <a:latin typeface="Arial Narrow" panose="020B0606020202030204" pitchFamily="34" charset="0"/>
            </a:rPr>
            <a:t>także</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zjawisku</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oporu</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powietrza</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i</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grawitacji</a:t>
          </a:r>
          <a:r>
            <a:rPr lang="en-US" sz="1800" kern="1200" dirty="0">
              <a:solidFill>
                <a:schemeClr val="bg1"/>
              </a:solidFill>
              <a:latin typeface="Arial Narrow" panose="020B0606020202030204" pitchFamily="34" charset="0"/>
            </a:rPr>
            <a:t>. </a:t>
          </a:r>
          <a:endParaRPr lang="pl-PL" sz="1800" kern="1200" dirty="0">
            <a:solidFill>
              <a:schemeClr val="bg1"/>
            </a:solidFill>
            <a:latin typeface="Arial Narrow" panose="020B0606020202030204" pitchFamily="34" charset="0"/>
          </a:endParaRPr>
        </a:p>
      </dsp:txBody>
      <dsp:txXfrm>
        <a:off x="1145549" y="9238"/>
        <a:ext cx="2800426" cy="1698870"/>
      </dsp:txXfrm>
    </dsp:sp>
    <dsp:sp modelId="{03E8D17A-FFF8-4D6B-904E-96A4F716D6BD}">
      <dsp:nvSpPr>
        <dsp:cNvPr id="0" name=""/>
        <dsp:cNvSpPr/>
      </dsp:nvSpPr>
      <dsp:spPr>
        <a:xfrm>
          <a:off x="4210692" y="2376"/>
          <a:ext cx="2771757" cy="1712593"/>
        </a:xfrm>
        <a:prstGeom prst="rect">
          <a:avLst/>
        </a:prstGeom>
        <a:gradFill rotWithShape="0">
          <a:gsLst>
            <a:gs pos="0">
              <a:schemeClr val="accent5">
                <a:shade val="80000"/>
                <a:hueOff val="67816"/>
                <a:satOff val="1294"/>
                <a:lumOff val="5714"/>
                <a:alphaOff val="0"/>
                <a:satMod val="103000"/>
                <a:lumMod val="102000"/>
                <a:tint val="94000"/>
              </a:schemeClr>
            </a:gs>
            <a:gs pos="50000">
              <a:schemeClr val="accent5">
                <a:shade val="80000"/>
                <a:hueOff val="67816"/>
                <a:satOff val="1294"/>
                <a:lumOff val="5714"/>
                <a:alphaOff val="0"/>
                <a:satMod val="110000"/>
                <a:lumMod val="100000"/>
                <a:shade val="100000"/>
              </a:schemeClr>
            </a:gs>
            <a:gs pos="100000">
              <a:schemeClr val="accent5">
                <a:shade val="80000"/>
                <a:hueOff val="67816"/>
                <a:satOff val="1294"/>
                <a:lumOff val="57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bg1"/>
              </a:solidFill>
              <a:latin typeface="Arial Narrow" panose="020B0606020202030204" pitchFamily="34" charset="0"/>
            </a:rPr>
            <a:t>Zjawisko</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tarcia</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być</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może</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i</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zmniejsza</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prędkość</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doprowadzając</a:t>
          </a:r>
          <a:r>
            <a:rPr lang="en-US" sz="1800" kern="1200" dirty="0">
              <a:solidFill>
                <a:schemeClr val="bg1"/>
              </a:solidFill>
              <a:latin typeface="Arial Narrow" panose="020B0606020202030204" pitchFamily="34" charset="0"/>
            </a:rPr>
            <a:t> w </a:t>
          </a:r>
          <a:r>
            <a:rPr lang="en-US" sz="1800" kern="1200" dirty="0" err="1">
              <a:solidFill>
                <a:schemeClr val="bg1"/>
              </a:solidFill>
              <a:latin typeface="Arial Narrow" panose="020B0606020202030204" pitchFamily="34" charset="0"/>
            </a:rPr>
            <a:t>końcu</a:t>
          </a:r>
          <a:r>
            <a:rPr lang="en-US" sz="1800" kern="1200" dirty="0">
              <a:solidFill>
                <a:schemeClr val="bg1"/>
              </a:solidFill>
              <a:latin typeface="Arial Narrow" panose="020B0606020202030204" pitchFamily="34" charset="0"/>
            </a:rPr>
            <a:t> do </a:t>
          </a:r>
          <a:r>
            <a:rPr lang="en-US" sz="1800" kern="1200" dirty="0" err="1">
              <a:solidFill>
                <a:schemeClr val="bg1"/>
              </a:solidFill>
              <a:latin typeface="Arial Narrow" panose="020B0606020202030204" pitchFamily="34" charset="0"/>
            </a:rPr>
            <a:t>całkowitego</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zatrzymania</a:t>
          </a:r>
          <a:r>
            <a:rPr lang="en-US" sz="1800" kern="1200" dirty="0">
              <a:solidFill>
                <a:schemeClr val="bg1"/>
              </a:solidFill>
              <a:latin typeface="Arial Narrow" panose="020B0606020202030204" pitchFamily="34" charset="0"/>
            </a:rPr>
            <a:t>, ale za to </a:t>
          </a:r>
          <a:r>
            <a:rPr lang="en-US" sz="1800" kern="1200" dirty="0" err="1">
              <a:solidFill>
                <a:schemeClr val="bg1"/>
              </a:solidFill>
              <a:latin typeface="Arial Narrow" panose="020B0606020202030204" pitchFamily="34" charset="0"/>
            </a:rPr>
            <a:t>pozwala</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na</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realny</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i</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rzetelny</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pomiar</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odległości</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skoku</a:t>
          </a:r>
          <a:r>
            <a:rPr lang="en-US" sz="1800" kern="1200" dirty="0">
              <a:solidFill>
                <a:schemeClr val="bg1"/>
              </a:solidFill>
              <a:latin typeface="Arial Narrow" panose="020B0606020202030204" pitchFamily="34" charset="0"/>
            </a:rPr>
            <a:t>. </a:t>
          </a:r>
          <a:endParaRPr lang="pl-PL" sz="1800" kern="1200" dirty="0">
            <a:solidFill>
              <a:schemeClr val="bg1"/>
            </a:solidFill>
            <a:latin typeface="Arial Narrow" panose="020B0606020202030204" pitchFamily="34" charset="0"/>
          </a:endParaRPr>
        </a:p>
      </dsp:txBody>
      <dsp:txXfrm>
        <a:off x="4210692" y="2376"/>
        <a:ext cx="2771757" cy="1712593"/>
      </dsp:txXfrm>
    </dsp:sp>
    <dsp:sp modelId="{60F380E0-1A23-44E7-83CF-5C4313145035}">
      <dsp:nvSpPr>
        <dsp:cNvPr id="0" name=""/>
        <dsp:cNvSpPr/>
      </dsp:nvSpPr>
      <dsp:spPr>
        <a:xfrm>
          <a:off x="1267557" y="1979686"/>
          <a:ext cx="2681013" cy="1588293"/>
        </a:xfrm>
        <a:prstGeom prst="rect">
          <a:avLst/>
        </a:prstGeom>
        <a:gradFill rotWithShape="0">
          <a:gsLst>
            <a:gs pos="0">
              <a:schemeClr val="accent5">
                <a:shade val="80000"/>
                <a:hueOff val="135632"/>
                <a:satOff val="2588"/>
                <a:lumOff val="11428"/>
                <a:alphaOff val="0"/>
                <a:satMod val="103000"/>
                <a:lumMod val="102000"/>
                <a:tint val="94000"/>
              </a:schemeClr>
            </a:gs>
            <a:gs pos="50000">
              <a:schemeClr val="accent5">
                <a:shade val="80000"/>
                <a:hueOff val="135632"/>
                <a:satOff val="2588"/>
                <a:lumOff val="11428"/>
                <a:alphaOff val="0"/>
                <a:satMod val="110000"/>
                <a:lumMod val="100000"/>
                <a:shade val="100000"/>
              </a:schemeClr>
            </a:gs>
            <a:gs pos="100000">
              <a:schemeClr val="accent5">
                <a:shade val="80000"/>
                <a:hueOff val="135632"/>
                <a:satOff val="2588"/>
                <a:lumOff val="114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solidFill>
                <a:schemeClr val="bg1"/>
              </a:solidFill>
              <a:latin typeface="Arial Narrow" panose="020B0606020202030204" pitchFamily="34" charset="0"/>
            </a:rPr>
            <a:t>Z</a:t>
          </a:r>
          <a:r>
            <a:rPr lang="en-US" sz="1800" kern="1200" dirty="0" err="1">
              <a:solidFill>
                <a:schemeClr val="bg1"/>
              </a:solidFill>
              <a:latin typeface="Arial Narrow" panose="020B0606020202030204" pitchFamily="34" charset="0"/>
            </a:rPr>
            <a:t>jawisko</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oddziałujące</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na</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skoczka</a:t>
          </a:r>
          <a:r>
            <a:rPr lang="en-US" sz="1800" kern="1200" dirty="0">
              <a:solidFill>
                <a:schemeClr val="bg1"/>
              </a:solidFill>
              <a:latin typeface="Arial Narrow" panose="020B0606020202030204" pitchFamily="34" charset="0"/>
            </a:rPr>
            <a:t> to </a:t>
          </a:r>
          <a:r>
            <a:rPr lang="en-US" sz="1800" kern="1200" dirty="0" err="1">
              <a:solidFill>
                <a:schemeClr val="bg1"/>
              </a:solidFill>
              <a:latin typeface="Arial Narrow" panose="020B0606020202030204" pitchFamily="34" charset="0"/>
            </a:rPr>
            <a:t>grawitacja</a:t>
          </a:r>
          <a:r>
            <a:rPr lang="en-US" sz="1800" kern="1200" dirty="0">
              <a:solidFill>
                <a:schemeClr val="bg1"/>
              </a:solidFill>
              <a:latin typeface="Arial Narrow" panose="020B0606020202030204" pitchFamily="34" charset="0"/>
            </a:rPr>
            <a:t>. Jest</a:t>
          </a:r>
          <a:r>
            <a:rPr lang="pl-PL" sz="1800" kern="1200" dirty="0">
              <a:solidFill>
                <a:schemeClr val="bg1"/>
              </a:solidFill>
              <a:latin typeface="Arial Narrow" panose="020B0606020202030204" pitchFamily="34" charset="0"/>
            </a:rPr>
            <a:t> ono</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prawem</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które</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nakazuje</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skoczkowi</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wrócić</a:t>
          </a:r>
          <a:r>
            <a:rPr lang="en-US" sz="1800" kern="1200" dirty="0">
              <a:solidFill>
                <a:schemeClr val="bg1"/>
              </a:solidFill>
              <a:latin typeface="Arial Narrow" panose="020B0606020202030204" pitchFamily="34" charset="0"/>
            </a:rPr>
            <a:t> z </a:t>
          </a:r>
          <a:r>
            <a:rPr lang="en-US" sz="1800" kern="1200" dirty="0" err="1">
              <a:solidFill>
                <a:schemeClr val="bg1"/>
              </a:solidFill>
              <a:latin typeface="Arial Narrow" panose="020B0606020202030204" pitchFamily="34" charset="0"/>
            </a:rPr>
            <a:t>powrotem</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na</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ziemi</a:t>
          </a:r>
          <a:r>
            <a:rPr lang="pl-PL" sz="1800" kern="1200" dirty="0">
              <a:solidFill>
                <a:schemeClr val="bg1"/>
              </a:solidFill>
              <a:latin typeface="Arial Narrow" panose="020B0606020202030204" pitchFamily="34" charset="0"/>
            </a:rPr>
            <a:t>ę</a:t>
          </a:r>
          <a:r>
            <a:rPr lang="en-US" sz="1800" kern="1200" dirty="0">
              <a:solidFill>
                <a:schemeClr val="bg1"/>
              </a:solidFill>
              <a:latin typeface="Arial Narrow" panose="020B0606020202030204" pitchFamily="34" charset="0"/>
            </a:rPr>
            <a:t>. </a:t>
          </a:r>
          <a:endParaRPr lang="pl-PL" sz="1800" kern="1200" dirty="0">
            <a:solidFill>
              <a:schemeClr val="bg1"/>
            </a:solidFill>
            <a:latin typeface="Arial Narrow" panose="020B0606020202030204" pitchFamily="34" charset="0"/>
          </a:endParaRPr>
        </a:p>
      </dsp:txBody>
      <dsp:txXfrm>
        <a:off x="1267557" y="1979686"/>
        <a:ext cx="2681013" cy="1588293"/>
      </dsp:txXfrm>
    </dsp:sp>
    <dsp:sp modelId="{1D47FB92-3CEC-4EB5-BFBD-10C5A95B2FAE}">
      <dsp:nvSpPr>
        <dsp:cNvPr id="0" name=""/>
        <dsp:cNvSpPr/>
      </dsp:nvSpPr>
      <dsp:spPr>
        <a:xfrm>
          <a:off x="4213286" y="1979686"/>
          <a:ext cx="2647156" cy="1588293"/>
        </a:xfrm>
        <a:prstGeom prst="rect">
          <a:avLst/>
        </a:prstGeom>
        <a:gradFill rotWithShape="0">
          <a:gsLst>
            <a:gs pos="0">
              <a:schemeClr val="accent5">
                <a:shade val="80000"/>
                <a:hueOff val="203448"/>
                <a:satOff val="3881"/>
                <a:lumOff val="17141"/>
                <a:alphaOff val="0"/>
                <a:satMod val="103000"/>
                <a:lumMod val="102000"/>
                <a:tint val="94000"/>
              </a:schemeClr>
            </a:gs>
            <a:gs pos="50000">
              <a:schemeClr val="accent5">
                <a:shade val="80000"/>
                <a:hueOff val="203448"/>
                <a:satOff val="3881"/>
                <a:lumOff val="17141"/>
                <a:alphaOff val="0"/>
                <a:satMod val="110000"/>
                <a:lumMod val="100000"/>
                <a:shade val="100000"/>
              </a:schemeClr>
            </a:gs>
            <a:gs pos="100000">
              <a:schemeClr val="accent5">
                <a:shade val="80000"/>
                <a:hueOff val="203448"/>
                <a:satOff val="3881"/>
                <a:lumOff val="171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 </a:t>
          </a:r>
          <a:r>
            <a:rPr lang="en-US" sz="2000" kern="1200" dirty="0">
              <a:solidFill>
                <a:schemeClr val="bg1"/>
              </a:solidFill>
              <a:latin typeface="Arial Narrow" panose="020B0606020202030204" pitchFamily="34" charset="0"/>
            </a:rPr>
            <a:t>To </a:t>
          </a:r>
          <a:r>
            <a:rPr lang="en-US" sz="2000" kern="1200" dirty="0" err="1">
              <a:solidFill>
                <a:schemeClr val="bg1"/>
              </a:solidFill>
              <a:latin typeface="Arial Narrow" panose="020B0606020202030204" pitchFamily="34" charset="0"/>
            </a:rPr>
            <a:t>powietrze</a:t>
          </a:r>
          <a:r>
            <a:rPr lang="en-US" sz="2000" kern="1200" dirty="0">
              <a:solidFill>
                <a:schemeClr val="bg1"/>
              </a:solidFill>
              <a:latin typeface="Arial Narrow" panose="020B0606020202030204" pitchFamily="34" charset="0"/>
            </a:rPr>
            <a:t>, </a:t>
          </a:r>
          <a:r>
            <a:rPr lang="en-US" sz="2000" kern="1200" dirty="0" err="1">
              <a:solidFill>
                <a:schemeClr val="bg1"/>
              </a:solidFill>
              <a:latin typeface="Arial Narrow" panose="020B0606020202030204" pitchFamily="34" charset="0"/>
            </a:rPr>
            <a:t>które</a:t>
          </a:r>
          <a:r>
            <a:rPr lang="en-US" sz="2000" kern="1200" dirty="0">
              <a:solidFill>
                <a:schemeClr val="bg1"/>
              </a:solidFill>
              <a:latin typeface="Arial Narrow" panose="020B0606020202030204" pitchFamily="34" charset="0"/>
            </a:rPr>
            <a:t> </a:t>
          </a:r>
          <a:r>
            <a:rPr lang="en-US" sz="2000" kern="1200" dirty="0" err="1">
              <a:solidFill>
                <a:schemeClr val="bg1"/>
              </a:solidFill>
              <a:latin typeface="Arial Narrow" panose="020B0606020202030204" pitchFamily="34" charset="0"/>
            </a:rPr>
            <a:t>znajduje</a:t>
          </a:r>
          <a:r>
            <a:rPr lang="en-US" sz="2000" kern="1200" dirty="0">
              <a:solidFill>
                <a:schemeClr val="bg1"/>
              </a:solidFill>
              <a:latin typeface="Arial Narrow" panose="020B0606020202030204" pitchFamily="34" charset="0"/>
            </a:rPr>
            <a:t> </a:t>
          </a:r>
          <a:r>
            <a:rPr lang="en-US" sz="2000" kern="1200" dirty="0" err="1">
              <a:solidFill>
                <a:schemeClr val="bg1"/>
              </a:solidFill>
              <a:latin typeface="Arial Narrow" panose="020B0606020202030204" pitchFamily="34" charset="0"/>
            </a:rPr>
            <a:t>się</a:t>
          </a:r>
          <a:r>
            <a:rPr lang="en-US" sz="2000" kern="1200" dirty="0">
              <a:solidFill>
                <a:schemeClr val="bg1"/>
              </a:solidFill>
              <a:latin typeface="Arial Narrow" panose="020B0606020202030204" pitchFamily="34" charset="0"/>
            </a:rPr>
            <a:t> pod </a:t>
          </a:r>
          <a:r>
            <a:rPr lang="en-US" sz="2000" kern="1200" dirty="0" err="1">
              <a:solidFill>
                <a:schemeClr val="bg1"/>
              </a:solidFill>
              <a:latin typeface="Arial Narrow" panose="020B0606020202030204" pitchFamily="34" charset="0"/>
            </a:rPr>
            <a:t>nartami</a:t>
          </a:r>
          <a:r>
            <a:rPr lang="en-US" sz="2000" kern="1200" dirty="0">
              <a:solidFill>
                <a:schemeClr val="bg1"/>
              </a:solidFill>
              <a:latin typeface="Arial Narrow" panose="020B0606020202030204" pitchFamily="34" charset="0"/>
            </a:rPr>
            <a:t>, </a:t>
          </a:r>
          <a:r>
            <a:rPr lang="en-US" sz="2000" kern="1200" dirty="0" err="1">
              <a:solidFill>
                <a:schemeClr val="bg1"/>
              </a:solidFill>
              <a:latin typeface="Arial Narrow" panose="020B0606020202030204" pitchFamily="34" charset="0"/>
            </a:rPr>
            <a:t>unosi</a:t>
          </a:r>
          <a:r>
            <a:rPr lang="en-US" sz="2000" kern="1200" dirty="0">
              <a:solidFill>
                <a:schemeClr val="bg1"/>
              </a:solidFill>
              <a:latin typeface="Arial Narrow" panose="020B0606020202030204" pitchFamily="34" charset="0"/>
            </a:rPr>
            <a:t> je w </a:t>
          </a:r>
          <a:r>
            <a:rPr lang="en-US" sz="2000" kern="1200" dirty="0" err="1">
              <a:solidFill>
                <a:schemeClr val="bg1"/>
              </a:solidFill>
              <a:latin typeface="Arial Narrow" panose="020B0606020202030204" pitchFamily="34" charset="0"/>
            </a:rPr>
            <a:t>powietrze</a:t>
          </a:r>
          <a:r>
            <a:rPr lang="pl-PL" sz="2000" kern="1200" dirty="0">
              <a:solidFill>
                <a:schemeClr val="bg1"/>
              </a:solidFill>
              <a:latin typeface="Arial Narrow" panose="020B0606020202030204" pitchFamily="34" charset="0"/>
            </a:rPr>
            <a:t>.</a:t>
          </a:r>
          <a:r>
            <a:rPr lang="en-US" sz="2000" kern="1200" dirty="0">
              <a:solidFill>
                <a:schemeClr val="bg1"/>
              </a:solidFill>
              <a:latin typeface="Arial Narrow" panose="020B0606020202030204" pitchFamily="34" charset="0"/>
            </a:rPr>
            <a:t> </a:t>
          </a:r>
          <a:r>
            <a:rPr lang="pl-PL" sz="2000" kern="1200" dirty="0">
              <a:solidFill>
                <a:schemeClr val="bg1"/>
              </a:solidFill>
              <a:latin typeface="Arial Narrow" panose="020B0606020202030204" pitchFamily="34" charset="0"/>
            </a:rPr>
            <a:t>Z</a:t>
          </a:r>
          <a:r>
            <a:rPr lang="en-US" sz="2000" kern="1200" dirty="0" err="1">
              <a:solidFill>
                <a:schemeClr val="bg1"/>
              </a:solidFill>
              <a:latin typeface="Arial Narrow" panose="020B0606020202030204" pitchFamily="34" charset="0"/>
            </a:rPr>
            <a:t>jawisko</a:t>
          </a:r>
          <a:r>
            <a:rPr lang="en-US" sz="2000" kern="1200" dirty="0">
              <a:solidFill>
                <a:schemeClr val="bg1"/>
              </a:solidFill>
              <a:latin typeface="Arial Narrow" panose="020B0606020202030204" pitchFamily="34" charset="0"/>
            </a:rPr>
            <a:t> to </a:t>
          </a:r>
          <a:r>
            <a:rPr lang="en-US" sz="2000" kern="1200" dirty="0" err="1">
              <a:solidFill>
                <a:schemeClr val="bg1"/>
              </a:solidFill>
              <a:latin typeface="Arial Narrow" panose="020B0606020202030204" pitchFamily="34" charset="0"/>
            </a:rPr>
            <a:t>nazywane</a:t>
          </a:r>
          <a:r>
            <a:rPr lang="en-US" sz="2000" kern="1200" dirty="0">
              <a:solidFill>
                <a:schemeClr val="bg1"/>
              </a:solidFill>
              <a:latin typeface="Arial Narrow" panose="020B0606020202030204" pitchFamily="34" charset="0"/>
            </a:rPr>
            <a:t> </a:t>
          </a:r>
          <a:r>
            <a:rPr lang="en-US" sz="2000" kern="1200" dirty="0" err="1">
              <a:solidFill>
                <a:schemeClr val="bg1"/>
              </a:solidFill>
              <a:latin typeface="Arial Narrow" panose="020B0606020202030204" pitchFamily="34" charset="0"/>
            </a:rPr>
            <a:t>zostało</a:t>
          </a:r>
          <a:r>
            <a:rPr lang="en-US" sz="2000" kern="1200" dirty="0">
              <a:solidFill>
                <a:schemeClr val="bg1"/>
              </a:solidFill>
              <a:latin typeface="Arial Narrow" panose="020B0606020202030204" pitchFamily="34" charset="0"/>
            </a:rPr>
            <a:t> </a:t>
          </a:r>
          <a:r>
            <a:rPr lang="en-US" sz="2000" kern="1200" dirty="0" err="1">
              <a:solidFill>
                <a:schemeClr val="bg1"/>
              </a:solidFill>
              <a:latin typeface="Arial Narrow" panose="020B0606020202030204" pitchFamily="34" charset="0"/>
            </a:rPr>
            <a:t>siłą</a:t>
          </a:r>
          <a:r>
            <a:rPr lang="en-US" sz="2000" kern="1200" dirty="0">
              <a:solidFill>
                <a:schemeClr val="bg1"/>
              </a:solidFill>
              <a:latin typeface="Arial Narrow" panose="020B0606020202030204" pitchFamily="34" charset="0"/>
            </a:rPr>
            <a:t> </a:t>
          </a:r>
          <a:r>
            <a:rPr lang="en-US" sz="2000" kern="1200" dirty="0" err="1">
              <a:solidFill>
                <a:schemeClr val="bg1"/>
              </a:solidFill>
              <a:latin typeface="Arial Narrow" panose="020B0606020202030204" pitchFamily="34" charset="0"/>
            </a:rPr>
            <a:t>nośną</a:t>
          </a:r>
          <a:r>
            <a:rPr lang="en-US" sz="2000" kern="1200" dirty="0">
              <a:solidFill>
                <a:schemeClr val="bg1"/>
              </a:solidFill>
              <a:latin typeface="Arial Narrow" panose="020B0606020202030204" pitchFamily="34" charset="0"/>
            </a:rPr>
            <a:t>.</a:t>
          </a:r>
          <a:endParaRPr lang="pl-PL" sz="1600" kern="1200" dirty="0">
            <a:solidFill>
              <a:schemeClr val="bg1"/>
            </a:solidFill>
            <a:latin typeface="Arial Narrow" panose="020B0606020202030204" pitchFamily="34" charset="0"/>
          </a:endParaRPr>
        </a:p>
      </dsp:txBody>
      <dsp:txXfrm>
        <a:off x="4213286" y="1979686"/>
        <a:ext cx="2647156" cy="1588293"/>
      </dsp:txXfrm>
    </dsp:sp>
    <dsp:sp modelId="{CC1FB63C-9007-4815-9DBB-3176ADEEADF9}">
      <dsp:nvSpPr>
        <dsp:cNvPr id="0" name=""/>
        <dsp:cNvSpPr/>
      </dsp:nvSpPr>
      <dsp:spPr>
        <a:xfrm>
          <a:off x="1198678" y="3832695"/>
          <a:ext cx="5730643" cy="1588293"/>
        </a:xfrm>
        <a:prstGeom prst="rect">
          <a:avLst/>
        </a:prstGeom>
        <a:gradFill rotWithShape="0">
          <a:gsLst>
            <a:gs pos="0">
              <a:schemeClr val="accent5">
                <a:shade val="80000"/>
                <a:hueOff val="271263"/>
                <a:satOff val="5175"/>
                <a:lumOff val="22855"/>
                <a:alphaOff val="0"/>
                <a:satMod val="103000"/>
                <a:lumMod val="102000"/>
                <a:tint val="94000"/>
              </a:schemeClr>
            </a:gs>
            <a:gs pos="50000">
              <a:schemeClr val="accent5">
                <a:shade val="80000"/>
                <a:hueOff val="271263"/>
                <a:satOff val="5175"/>
                <a:lumOff val="22855"/>
                <a:alphaOff val="0"/>
                <a:satMod val="110000"/>
                <a:lumMod val="100000"/>
                <a:shade val="100000"/>
              </a:schemeClr>
            </a:gs>
            <a:gs pos="100000">
              <a:schemeClr val="accent5">
                <a:shade val="80000"/>
                <a:hueOff val="271263"/>
                <a:satOff val="5175"/>
                <a:lumOff val="228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bg1"/>
              </a:solidFill>
              <a:latin typeface="Arial Narrow" panose="020B0606020202030204" pitchFamily="34" charset="0"/>
            </a:rPr>
            <a:t>Opór</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powietrza</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również</a:t>
          </a:r>
          <a:r>
            <a:rPr lang="en-US" sz="1800" kern="1200" dirty="0">
              <a:solidFill>
                <a:schemeClr val="bg1"/>
              </a:solidFill>
              <a:latin typeface="Arial Narrow" panose="020B0606020202030204" pitchFamily="34" charset="0"/>
            </a:rPr>
            <a:t> jest </a:t>
          </a:r>
          <a:r>
            <a:rPr lang="en-US" sz="1800" kern="1200" dirty="0" err="1">
              <a:solidFill>
                <a:schemeClr val="bg1"/>
              </a:solidFill>
              <a:latin typeface="Arial Narrow" panose="020B0606020202030204" pitchFamily="34" charset="0"/>
            </a:rPr>
            <a:t>istotny</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gdyż</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dzięki</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niemu</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skok</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kiedyś</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się</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kończy</a:t>
          </a:r>
          <a:r>
            <a:rPr lang="en-US" sz="1800" kern="1200" dirty="0">
              <a:solidFill>
                <a:schemeClr val="bg1"/>
              </a:solidFill>
              <a:latin typeface="Arial Narrow" panose="020B0606020202030204" pitchFamily="34" charset="0"/>
            </a:rPr>
            <a:t>, a </a:t>
          </a:r>
          <a:r>
            <a:rPr lang="en-US" sz="1800" kern="1200" dirty="0" err="1">
              <a:solidFill>
                <a:schemeClr val="bg1"/>
              </a:solidFill>
              <a:latin typeface="Arial Narrow" panose="020B0606020202030204" pitchFamily="34" charset="0"/>
            </a:rPr>
            <a:t>ponadto</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koniec</a:t>
          </a:r>
          <a:r>
            <a:rPr lang="en-US" sz="1800" kern="1200" dirty="0">
              <a:solidFill>
                <a:schemeClr val="bg1"/>
              </a:solidFill>
              <a:latin typeface="Arial Narrow" panose="020B0606020202030204" pitchFamily="34" charset="0"/>
            </a:rPr>
            <a:t> ten jest </a:t>
          </a:r>
          <a:r>
            <a:rPr lang="en-US" sz="1800" kern="1200" dirty="0" err="1">
              <a:solidFill>
                <a:schemeClr val="bg1"/>
              </a:solidFill>
              <a:latin typeface="Arial Narrow" panose="020B0606020202030204" pitchFamily="34" charset="0"/>
            </a:rPr>
            <a:t>łatwy</a:t>
          </a:r>
          <a:r>
            <a:rPr lang="en-US" sz="1800" kern="1200" dirty="0">
              <a:solidFill>
                <a:schemeClr val="bg1"/>
              </a:solidFill>
              <a:latin typeface="Arial Narrow" panose="020B0606020202030204" pitchFamily="34" charset="0"/>
            </a:rPr>
            <a:t> do </a:t>
          </a:r>
          <a:r>
            <a:rPr lang="en-US" sz="1800" kern="1200" dirty="0" err="1">
              <a:solidFill>
                <a:schemeClr val="bg1"/>
              </a:solidFill>
              <a:latin typeface="Arial Narrow" panose="020B0606020202030204" pitchFamily="34" charset="0"/>
            </a:rPr>
            <a:t>przewidzenia</a:t>
          </a:r>
          <a:r>
            <a:rPr lang="en-US" sz="1800" kern="1200" dirty="0">
              <a:solidFill>
                <a:schemeClr val="bg1"/>
              </a:solidFill>
              <a:latin typeface="Arial Narrow" panose="020B0606020202030204" pitchFamily="34" charset="0"/>
            </a:rPr>
            <a:t>. I </a:t>
          </a:r>
          <a:r>
            <a:rPr lang="en-US" sz="1800" kern="1200" dirty="0" err="1">
              <a:solidFill>
                <a:schemeClr val="bg1"/>
              </a:solidFill>
              <a:latin typeface="Arial Narrow" panose="020B0606020202030204" pitchFamily="34" charset="0"/>
            </a:rPr>
            <a:t>chociaż</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mogłoby</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się</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wydawać</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że</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opór</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powietrza</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utrudnia</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skok</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bo</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spowalnia</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skoczka</a:t>
          </a:r>
          <a:r>
            <a:rPr lang="en-US" sz="1800" kern="1200" dirty="0">
              <a:solidFill>
                <a:schemeClr val="bg1"/>
              </a:solidFill>
              <a:latin typeface="Arial Narrow" panose="020B0606020202030204" pitchFamily="34" charset="0"/>
            </a:rPr>
            <a:t>, to </a:t>
          </a:r>
          <a:r>
            <a:rPr lang="en-US" sz="1800" kern="1200" dirty="0" err="1">
              <a:solidFill>
                <a:schemeClr val="bg1"/>
              </a:solidFill>
              <a:latin typeface="Arial Narrow" panose="020B0606020202030204" pitchFamily="34" charset="0"/>
            </a:rPr>
            <a:t>przecież</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gdyby</a:t>
          </a:r>
          <a:r>
            <a:rPr lang="en-US" sz="1800" kern="1200" dirty="0">
              <a:solidFill>
                <a:schemeClr val="bg1"/>
              </a:solidFill>
              <a:latin typeface="Arial Narrow" panose="020B0606020202030204" pitchFamily="34" charset="0"/>
            </a:rPr>
            <a:t> go </a:t>
          </a:r>
          <a:r>
            <a:rPr lang="en-US" sz="1800" kern="1200" dirty="0" err="1">
              <a:solidFill>
                <a:schemeClr val="bg1"/>
              </a:solidFill>
              <a:latin typeface="Arial Narrow" panose="020B0606020202030204" pitchFamily="34" charset="0"/>
            </a:rPr>
            <a:t>wcale</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nie</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było</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unoszenie</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się</a:t>
          </a:r>
          <a:r>
            <a:rPr lang="en-US" sz="1800" kern="1200" dirty="0">
              <a:solidFill>
                <a:schemeClr val="bg1"/>
              </a:solidFill>
              <a:latin typeface="Arial Narrow" panose="020B0606020202030204" pitchFamily="34" charset="0"/>
            </a:rPr>
            <a:t> w </a:t>
          </a:r>
          <a:r>
            <a:rPr lang="en-US" sz="1800" kern="1200" dirty="0" err="1">
              <a:solidFill>
                <a:schemeClr val="bg1"/>
              </a:solidFill>
              <a:latin typeface="Arial Narrow" panose="020B0606020202030204" pitchFamily="34" charset="0"/>
            </a:rPr>
            <a:t>powietrzu</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chociażby</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przez</a:t>
          </a:r>
          <a:r>
            <a:rPr lang="en-US" sz="1800" kern="1200" dirty="0">
              <a:solidFill>
                <a:schemeClr val="bg1"/>
              </a:solidFill>
              <a:latin typeface="Arial Narrow" panose="020B0606020202030204" pitchFamily="34" charset="0"/>
            </a:rPr>
            <a:t> moment </a:t>
          </a:r>
          <a:r>
            <a:rPr lang="en-US" sz="1800" kern="1200" dirty="0" err="1">
              <a:solidFill>
                <a:schemeClr val="bg1"/>
              </a:solidFill>
              <a:latin typeface="Arial Narrow" panose="020B0606020202030204" pitchFamily="34" charset="0"/>
            </a:rPr>
            <a:t>byłoby</a:t>
          </a:r>
          <a:r>
            <a:rPr lang="en-US" sz="1800" kern="1200" dirty="0">
              <a:solidFill>
                <a:schemeClr val="bg1"/>
              </a:solidFill>
              <a:latin typeface="Arial Narrow" panose="020B0606020202030204" pitchFamily="34" charset="0"/>
            </a:rPr>
            <a:t> </a:t>
          </a:r>
          <a:r>
            <a:rPr lang="en-US" sz="1800" kern="1200" dirty="0" err="1">
              <a:solidFill>
                <a:schemeClr val="bg1"/>
              </a:solidFill>
              <a:latin typeface="Arial Narrow" panose="020B0606020202030204" pitchFamily="34" charset="0"/>
            </a:rPr>
            <a:t>niemożliwe</a:t>
          </a:r>
          <a:r>
            <a:rPr lang="en-US" sz="1800" kern="1200" dirty="0">
              <a:solidFill>
                <a:schemeClr val="bg1"/>
              </a:solidFill>
              <a:latin typeface="Arial Narrow" panose="020B0606020202030204" pitchFamily="34" charset="0"/>
            </a:rPr>
            <a:t>. </a:t>
          </a:r>
          <a:endParaRPr lang="pl-PL" sz="1800" kern="1200" dirty="0">
            <a:solidFill>
              <a:schemeClr val="bg1"/>
            </a:solidFill>
            <a:latin typeface="Arial Narrow" panose="020B0606020202030204" pitchFamily="34" charset="0"/>
          </a:endParaRPr>
        </a:p>
      </dsp:txBody>
      <dsp:txXfrm>
        <a:off x="1198678" y="3832695"/>
        <a:ext cx="5730643" cy="15882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40866-3871-435F-BF84-F75F13ACE4EE}">
      <dsp:nvSpPr>
        <dsp:cNvPr id="0" name=""/>
        <dsp:cNvSpPr/>
      </dsp:nvSpPr>
      <dsp:spPr>
        <a:xfrm>
          <a:off x="0" y="0"/>
          <a:ext cx="5728813" cy="121015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l-PL" sz="2000" kern="1200" dirty="0">
              <a:latin typeface="Arial Narrow" panose="020B0606020202030204" pitchFamily="34" charset="0"/>
            </a:rPr>
            <a:t>Energia kinetyczna pochodzi z energii chemicznej, którą dostarczamy np. w postaci jedzenia. Znajduje się ona w mięśniach skoczka przygotowującego się do skoku.</a:t>
          </a:r>
        </a:p>
      </dsp:txBody>
      <dsp:txXfrm>
        <a:off x="35444" y="35444"/>
        <a:ext cx="4320708" cy="1139263"/>
      </dsp:txXfrm>
    </dsp:sp>
    <dsp:sp modelId="{9D3D6BBD-8A91-4AC3-AE1A-CD42977530A5}">
      <dsp:nvSpPr>
        <dsp:cNvPr id="0" name=""/>
        <dsp:cNvSpPr/>
      </dsp:nvSpPr>
      <dsp:spPr>
        <a:xfrm>
          <a:off x="479788" y="1430178"/>
          <a:ext cx="5728813" cy="1210151"/>
        </a:xfrm>
        <a:prstGeom prst="roundRect">
          <a:avLst>
            <a:gd name="adj" fmla="val 10000"/>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l-PL" sz="2000" kern="1200" dirty="0">
              <a:latin typeface="Arial Narrow" panose="020B0606020202030204" pitchFamily="34" charset="0"/>
            </a:rPr>
            <a:t>Energia z mięśni zamieniana jest w energię ruchu. Jej ilość maleje na rzecz energii kinetycznej, ponieważ skoczek biegnie coraz szybciej.</a:t>
          </a:r>
        </a:p>
      </dsp:txBody>
      <dsp:txXfrm>
        <a:off x="515232" y="1465622"/>
        <a:ext cx="4391539" cy="1139263"/>
      </dsp:txXfrm>
    </dsp:sp>
    <dsp:sp modelId="{3509B577-D3D5-4E4B-ABED-E33760DACA64}">
      <dsp:nvSpPr>
        <dsp:cNvPr id="0" name=""/>
        <dsp:cNvSpPr/>
      </dsp:nvSpPr>
      <dsp:spPr>
        <a:xfrm>
          <a:off x="952415" y="2860357"/>
          <a:ext cx="5728813" cy="1210151"/>
        </a:xfrm>
        <a:prstGeom prst="roundRect">
          <a:avLst>
            <a:gd name="adj" fmla="val 10000"/>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l-PL" sz="2000" kern="1200" dirty="0">
              <a:latin typeface="Arial Narrow" panose="020B0606020202030204" pitchFamily="34" charset="0"/>
            </a:rPr>
            <a:t>Gdy skoczek jest blisko poprzeczki dalszą część tyczki wbija w dołek, a energia kinetyczna zamienia się w energię sprężystości.</a:t>
          </a:r>
        </a:p>
      </dsp:txBody>
      <dsp:txXfrm>
        <a:off x="987859" y="2895801"/>
        <a:ext cx="4398700" cy="1139263"/>
      </dsp:txXfrm>
    </dsp:sp>
    <dsp:sp modelId="{001235AB-B776-4673-9575-4CE138C83E3B}">
      <dsp:nvSpPr>
        <dsp:cNvPr id="0" name=""/>
        <dsp:cNvSpPr/>
      </dsp:nvSpPr>
      <dsp:spPr>
        <a:xfrm>
          <a:off x="1432203" y="4290535"/>
          <a:ext cx="5728813" cy="1210151"/>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l-PL" sz="2000" kern="1200" dirty="0">
              <a:latin typeface="Arial Narrow" panose="020B0606020202030204" pitchFamily="34" charset="0"/>
            </a:rPr>
            <a:t>Gdy tyczka się wyprostuje oddaje całą energię człowiekowi, dzięki temu może on przeskoczyć poprzeczkę.</a:t>
          </a:r>
        </a:p>
      </dsp:txBody>
      <dsp:txXfrm>
        <a:off x="1467647" y="4325979"/>
        <a:ext cx="4391539" cy="1139263"/>
      </dsp:txXfrm>
    </dsp:sp>
    <dsp:sp modelId="{70C7FB3E-4CE8-42DC-81B1-77F13C14F13A}">
      <dsp:nvSpPr>
        <dsp:cNvPr id="0" name=""/>
        <dsp:cNvSpPr/>
      </dsp:nvSpPr>
      <dsp:spPr>
        <a:xfrm>
          <a:off x="4942215" y="926865"/>
          <a:ext cx="786598" cy="786598"/>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pl-PL" sz="3500" kern="1200"/>
        </a:p>
      </dsp:txBody>
      <dsp:txXfrm>
        <a:off x="5119200" y="926865"/>
        <a:ext cx="432628" cy="591915"/>
      </dsp:txXfrm>
    </dsp:sp>
    <dsp:sp modelId="{272C0371-533E-4C64-A207-EE43B9F776A8}">
      <dsp:nvSpPr>
        <dsp:cNvPr id="0" name=""/>
        <dsp:cNvSpPr/>
      </dsp:nvSpPr>
      <dsp:spPr>
        <a:xfrm>
          <a:off x="5422003" y="2357044"/>
          <a:ext cx="786598" cy="786598"/>
        </a:xfrm>
        <a:prstGeom prst="downArrow">
          <a:avLst>
            <a:gd name="adj1" fmla="val 55000"/>
            <a:gd name="adj2" fmla="val 45000"/>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pl-PL" sz="3500" kern="1200"/>
        </a:p>
      </dsp:txBody>
      <dsp:txXfrm>
        <a:off x="5598988" y="2357044"/>
        <a:ext cx="432628" cy="591915"/>
      </dsp:txXfrm>
    </dsp:sp>
    <dsp:sp modelId="{F3C25A3C-D4D7-411B-BC06-989CFACF571E}">
      <dsp:nvSpPr>
        <dsp:cNvPr id="0" name=""/>
        <dsp:cNvSpPr/>
      </dsp:nvSpPr>
      <dsp:spPr>
        <a:xfrm>
          <a:off x="5894630" y="3787222"/>
          <a:ext cx="786598" cy="786598"/>
        </a:xfrm>
        <a:prstGeom prst="downArrow">
          <a:avLst>
            <a:gd name="adj1" fmla="val 55000"/>
            <a:gd name="adj2" fmla="val 45000"/>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pl-PL" sz="3500" kern="1200"/>
        </a:p>
      </dsp:txBody>
      <dsp:txXfrm>
        <a:off x="6071615" y="3787222"/>
        <a:ext cx="432628" cy="5919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BEDA3-15FD-4BAA-974F-2A0D7C3BA3C5}">
      <dsp:nvSpPr>
        <dsp:cNvPr id="0" name=""/>
        <dsp:cNvSpPr/>
      </dsp:nvSpPr>
      <dsp:spPr>
        <a:xfrm>
          <a:off x="2013577" y="580"/>
          <a:ext cx="4918197" cy="2950918"/>
        </a:xfrm>
        <a:prstGeom prst="rect">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solidFill>
                <a:schemeClr val="tx1"/>
              </a:solidFill>
              <a:latin typeface="Arial Narrow" panose="020B0606020202030204" pitchFamily="34" charset="0"/>
            </a:rPr>
            <a:t>Projektanci skupiają się na jak najlepszym nadwoziu, którego głównym celem jest stworzenie możliwie największej siły dociskającej do nawierzchni toru. Siła ta powoduje, że opony mają większą przyczepność do powierzchni toru, umożliwiając pokonywanie zakrętów na dużej prędkości, zachowując jednocześnie stabilność i bezpieczeństwo. Siła ta rośnie wraz ze wzrostem prędkości, a wzrost prędkości powoduje powstawanie drugiej siły – siły oporu.</a:t>
          </a:r>
        </a:p>
      </dsp:txBody>
      <dsp:txXfrm>
        <a:off x="2013577" y="580"/>
        <a:ext cx="4918197" cy="2950918"/>
      </dsp:txXfrm>
    </dsp:sp>
    <dsp:sp modelId="{3747E15E-06B1-4ED9-9177-B1FDDB0889DF}">
      <dsp:nvSpPr>
        <dsp:cNvPr id="0" name=""/>
        <dsp:cNvSpPr/>
      </dsp:nvSpPr>
      <dsp:spPr>
        <a:xfrm>
          <a:off x="2013577" y="3443318"/>
          <a:ext cx="4918197" cy="2950918"/>
        </a:xfrm>
        <a:prstGeom prst="rect">
          <a:avLst/>
        </a:prstGeom>
        <a:gradFill rotWithShape="0">
          <a:gsLst>
            <a:gs pos="0">
              <a:schemeClr val="accent6">
                <a:shade val="80000"/>
                <a:hueOff val="321280"/>
                <a:satOff val="-12909"/>
                <a:lumOff val="27628"/>
                <a:alphaOff val="0"/>
                <a:satMod val="103000"/>
                <a:lumMod val="102000"/>
                <a:tint val="94000"/>
              </a:schemeClr>
            </a:gs>
            <a:gs pos="50000">
              <a:schemeClr val="accent6">
                <a:shade val="80000"/>
                <a:hueOff val="321280"/>
                <a:satOff val="-12909"/>
                <a:lumOff val="27628"/>
                <a:alphaOff val="0"/>
                <a:satMod val="110000"/>
                <a:lumMod val="100000"/>
                <a:shade val="100000"/>
              </a:schemeClr>
            </a:gs>
            <a:gs pos="100000">
              <a:schemeClr val="accent6">
                <a:shade val="80000"/>
                <a:hueOff val="321280"/>
                <a:satOff val="-12909"/>
                <a:lumOff val="27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22325">
            <a:lnSpc>
              <a:spcPct val="90000"/>
            </a:lnSpc>
            <a:spcBef>
              <a:spcPct val="0"/>
            </a:spcBef>
            <a:spcAft>
              <a:spcPct val="35000"/>
            </a:spcAft>
            <a:buNone/>
          </a:pPr>
          <a:r>
            <a:rPr lang="pl-PL" sz="1850" kern="1200" dirty="0">
              <a:solidFill>
                <a:schemeClr val="tx1"/>
              </a:solidFill>
              <a:latin typeface="Arial Narrow" panose="020B0606020202030204" pitchFamily="34" charset="0"/>
            </a:rPr>
            <a:t>Minimalizacja sił oporu jest zatem drugim celem projektantów aerodynamiki w samochodach Formuły 1. Ponadto samochody te wyposażone są w tzw. skrzydła chociaż niewiele mają one wspólnego z tradycyjnymi skrzydłami, a już na pewno nie unoszą samochodu w powietrze. Wręcz przeciwnie. Mają one odwrotne działania, czyli mają maksymalnie przyciskać pojazd do torów. Z tego powodu skrzydło F1 wygląda odwrotnie niż skrzydło samolotu i podczas jazdy naciera na powietrze pod pewnym kątem. Kąt ten jest różny dla różnych torów i warunków atmosferycznych.</a:t>
          </a:r>
        </a:p>
      </dsp:txBody>
      <dsp:txXfrm>
        <a:off x="2013577" y="3443318"/>
        <a:ext cx="4918197" cy="29509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EA96FF-EF61-4F55-ABB4-4723187A1046}"/>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E1D39CD1-E8F6-4CED-9DA7-B0964E2080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C1244F60-6338-4E91-BC55-7FD01A4699E0}"/>
              </a:ext>
            </a:extLst>
          </p:cNvPr>
          <p:cNvSpPr>
            <a:spLocks noGrp="1"/>
          </p:cNvSpPr>
          <p:nvPr>
            <p:ph type="dt" sz="half" idx="10"/>
          </p:nvPr>
        </p:nvSpPr>
        <p:spPr/>
        <p:txBody>
          <a:bodyPr/>
          <a:lstStyle/>
          <a:p>
            <a:fld id="{E697D0B4-BFA4-4710-9487-14D3762AD132}" type="datetimeFigureOut">
              <a:rPr lang="pl-PL" smtClean="0"/>
              <a:t>24.06.2020</a:t>
            </a:fld>
            <a:endParaRPr lang="pl-PL"/>
          </a:p>
        </p:txBody>
      </p:sp>
      <p:sp>
        <p:nvSpPr>
          <p:cNvPr id="5" name="Symbol zastępczy stopki 4">
            <a:extLst>
              <a:ext uri="{FF2B5EF4-FFF2-40B4-BE49-F238E27FC236}">
                <a16:creationId xmlns:a16="http://schemas.microsoft.com/office/drawing/2014/main" id="{33FB0241-6058-4197-8193-471B73F80C3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E912214-6991-4037-B06E-C62270170B13}"/>
              </a:ext>
            </a:extLst>
          </p:cNvPr>
          <p:cNvSpPr>
            <a:spLocks noGrp="1"/>
          </p:cNvSpPr>
          <p:nvPr>
            <p:ph type="sldNum" sz="quarter" idx="12"/>
          </p:nvPr>
        </p:nvSpPr>
        <p:spPr/>
        <p:txBody>
          <a:bodyPr/>
          <a:lstStyle/>
          <a:p>
            <a:fld id="{0710AD01-BC1E-401D-BDED-0559DFA32078}" type="slidenum">
              <a:rPr lang="pl-PL" smtClean="0"/>
              <a:t>‹#›</a:t>
            </a:fld>
            <a:endParaRPr lang="pl-PL"/>
          </a:p>
        </p:txBody>
      </p:sp>
    </p:spTree>
    <p:extLst>
      <p:ext uri="{BB962C8B-B14F-4D97-AF65-F5344CB8AC3E}">
        <p14:creationId xmlns:p14="http://schemas.microsoft.com/office/powerpoint/2010/main" val="196147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EF125D-C32F-4550-9B4F-548D7F9BD501}"/>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2C0247CE-2A61-4C01-A94E-E8E32CD5F17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250FCF6-5F38-4DDE-8362-8ADC3601F45C}"/>
              </a:ext>
            </a:extLst>
          </p:cNvPr>
          <p:cNvSpPr>
            <a:spLocks noGrp="1"/>
          </p:cNvSpPr>
          <p:nvPr>
            <p:ph type="dt" sz="half" idx="10"/>
          </p:nvPr>
        </p:nvSpPr>
        <p:spPr/>
        <p:txBody>
          <a:bodyPr/>
          <a:lstStyle/>
          <a:p>
            <a:fld id="{E697D0B4-BFA4-4710-9487-14D3762AD132}" type="datetimeFigureOut">
              <a:rPr lang="pl-PL" smtClean="0"/>
              <a:t>24.06.2020</a:t>
            </a:fld>
            <a:endParaRPr lang="pl-PL"/>
          </a:p>
        </p:txBody>
      </p:sp>
      <p:sp>
        <p:nvSpPr>
          <p:cNvPr id="5" name="Symbol zastępczy stopki 4">
            <a:extLst>
              <a:ext uri="{FF2B5EF4-FFF2-40B4-BE49-F238E27FC236}">
                <a16:creationId xmlns:a16="http://schemas.microsoft.com/office/drawing/2014/main" id="{C32FD6F4-9A2C-4187-8BAA-8BBE0CB3F7A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76D8322-553B-4EC2-A9DE-A91E6A1F9B61}"/>
              </a:ext>
            </a:extLst>
          </p:cNvPr>
          <p:cNvSpPr>
            <a:spLocks noGrp="1"/>
          </p:cNvSpPr>
          <p:nvPr>
            <p:ph type="sldNum" sz="quarter" idx="12"/>
          </p:nvPr>
        </p:nvSpPr>
        <p:spPr/>
        <p:txBody>
          <a:bodyPr/>
          <a:lstStyle/>
          <a:p>
            <a:fld id="{0710AD01-BC1E-401D-BDED-0559DFA32078}" type="slidenum">
              <a:rPr lang="pl-PL" smtClean="0"/>
              <a:t>‹#›</a:t>
            </a:fld>
            <a:endParaRPr lang="pl-PL"/>
          </a:p>
        </p:txBody>
      </p:sp>
    </p:spTree>
    <p:extLst>
      <p:ext uri="{BB962C8B-B14F-4D97-AF65-F5344CB8AC3E}">
        <p14:creationId xmlns:p14="http://schemas.microsoft.com/office/powerpoint/2010/main" val="370080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7FC7E090-5188-4957-B2A6-C7F4E379A5D2}"/>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92D423A5-76DD-45B7-9E99-103351DD1378}"/>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67A3D68-C29E-4F43-9F44-FF4C9E85166A}"/>
              </a:ext>
            </a:extLst>
          </p:cNvPr>
          <p:cNvSpPr>
            <a:spLocks noGrp="1"/>
          </p:cNvSpPr>
          <p:nvPr>
            <p:ph type="dt" sz="half" idx="10"/>
          </p:nvPr>
        </p:nvSpPr>
        <p:spPr/>
        <p:txBody>
          <a:bodyPr/>
          <a:lstStyle/>
          <a:p>
            <a:fld id="{E697D0B4-BFA4-4710-9487-14D3762AD132}" type="datetimeFigureOut">
              <a:rPr lang="pl-PL" smtClean="0"/>
              <a:t>24.06.2020</a:t>
            </a:fld>
            <a:endParaRPr lang="pl-PL"/>
          </a:p>
        </p:txBody>
      </p:sp>
      <p:sp>
        <p:nvSpPr>
          <p:cNvPr id="5" name="Symbol zastępczy stopki 4">
            <a:extLst>
              <a:ext uri="{FF2B5EF4-FFF2-40B4-BE49-F238E27FC236}">
                <a16:creationId xmlns:a16="http://schemas.microsoft.com/office/drawing/2014/main" id="{94E3B46C-562C-4E57-B049-C62B7CB5DFE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1D58EEA-64C9-43E9-A48A-5434C6672DA5}"/>
              </a:ext>
            </a:extLst>
          </p:cNvPr>
          <p:cNvSpPr>
            <a:spLocks noGrp="1"/>
          </p:cNvSpPr>
          <p:nvPr>
            <p:ph type="sldNum" sz="quarter" idx="12"/>
          </p:nvPr>
        </p:nvSpPr>
        <p:spPr/>
        <p:txBody>
          <a:bodyPr/>
          <a:lstStyle/>
          <a:p>
            <a:fld id="{0710AD01-BC1E-401D-BDED-0559DFA32078}" type="slidenum">
              <a:rPr lang="pl-PL" smtClean="0"/>
              <a:t>‹#›</a:t>
            </a:fld>
            <a:endParaRPr lang="pl-PL"/>
          </a:p>
        </p:txBody>
      </p:sp>
    </p:spTree>
    <p:extLst>
      <p:ext uri="{BB962C8B-B14F-4D97-AF65-F5344CB8AC3E}">
        <p14:creationId xmlns:p14="http://schemas.microsoft.com/office/powerpoint/2010/main" val="115416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BD5EC9-DF15-4D37-9C9E-F4535EAE9AA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D9331E3-8C4F-41A1-AE61-47A4B45BB07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8BAF7B6-8F75-4324-B36C-17FFB31054C5}"/>
              </a:ext>
            </a:extLst>
          </p:cNvPr>
          <p:cNvSpPr>
            <a:spLocks noGrp="1"/>
          </p:cNvSpPr>
          <p:nvPr>
            <p:ph type="dt" sz="half" idx="10"/>
          </p:nvPr>
        </p:nvSpPr>
        <p:spPr/>
        <p:txBody>
          <a:bodyPr/>
          <a:lstStyle/>
          <a:p>
            <a:fld id="{E697D0B4-BFA4-4710-9487-14D3762AD132}" type="datetimeFigureOut">
              <a:rPr lang="pl-PL" smtClean="0"/>
              <a:t>24.06.2020</a:t>
            </a:fld>
            <a:endParaRPr lang="pl-PL"/>
          </a:p>
        </p:txBody>
      </p:sp>
      <p:sp>
        <p:nvSpPr>
          <p:cNvPr id="5" name="Symbol zastępczy stopki 4">
            <a:extLst>
              <a:ext uri="{FF2B5EF4-FFF2-40B4-BE49-F238E27FC236}">
                <a16:creationId xmlns:a16="http://schemas.microsoft.com/office/drawing/2014/main" id="{624029FF-CE7F-4EB9-A1CC-CF9DA602FB4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EA7FDEE-D257-4E0F-9740-15FB0A407A8A}"/>
              </a:ext>
            </a:extLst>
          </p:cNvPr>
          <p:cNvSpPr>
            <a:spLocks noGrp="1"/>
          </p:cNvSpPr>
          <p:nvPr>
            <p:ph type="sldNum" sz="quarter" idx="12"/>
          </p:nvPr>
        </p:nvSpPr>
        <p:spPr/>
        <p:txBody>
          <a:bodyPr/>
          <a:lstStyle/>
          <a:p>
            <a:fld id="{0710AD01-BC1E-401D-BDED-0559DFA32078}" type="slidenum">
              <a:rPr lang="pl-PL" smtClean="0"/>
              <a:t>‹#›</a:t>
            </a:fld>
            <a:endParaRPr lang="pl-PL"/>
          </a:p>
        </p:txBody>
      </p:sp>
    </p:spTree>
    <p:extLst>
      <p:ext uri="{BB962C8B-B14F-4D97-AF65-F5344CB8AC3E}">
        <p14:creationId xmlns:p14="http://schemas.microsoft.com/office/powerpoint/2010/main" val="231226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0DC4AD-808F-4832-8D0A-C28D54234D0C}"/>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E76B7614-2820-47E8-877D-D529F37B6E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FEBA3350-C79C-447F-B7DE-A6B24BB40CE1}"/>
              </a:ext>
            </a:extLst>
          </p:cNvPr>
          <p:cNvSpPr>
            <a:spLocks noGrp="1"/>
          </p:cNvSpPr>
          <p:nvPr>
            <p:ph type="dt" sz="half" idx="10"/>
          </p:nvPr>
        </p:nvSpPr>
        <p:spPr/>
        <p:txBody>
          <a:bodyPr/>
          <a:lstStyle/>
          <a:p>
            <a:fld id="{E697D0B4-BFA4-4710-9487-14D3762AD132}" type="datetimeFigureOut">
              <a:rPr lang="pl-PL" smtClean="0"/>
              <a:t>24.06.2020</a:t>
            </a:fld>
            <a:endParaRPr lang="pl-PL"/>
          </a:p>
        </p:txBody>
      </p:sp>
      <p:sp>
        <p:nvSpPr>
          <p:cNvPr id="5" name="Symbol zastępczy stopki 4">
            <a:extLst>
              <a:ext uri="{FF2B5EF4-FFF2-40B4-BE49-F238E27FC236}">
                <a16:creationId xmlns:a16="http://schemas.microsoft.com/office/drawing/2014/main" id="{0B75F261-470A-4220-BA77-2B50BA91E59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0DF5969-144B-4A96-8F9C-ED5A7D06469E}"/>
              </a:ext>
            </a:extLst>
          </p:cNvPr>
          <p:cNvSpPr>
            <a:spLocks noGrp="1"/>
          </p:cNvSpPr>
          <p:nvPr>
            <p:ph type="sldNum" sz="quarter" idx="12"/>
          </p:nvPr>
        </p:nvSpPr>
        <p:spPr/>
        <p:txBody>
          <a:bodyPr/>
          <a:lstStyle/>
          <a:p>
            <a:fld id="{0710AD01-BC1E-401D-BDED-0559DFA32078}" type="slidenum">
              <a:rPr lang="pl-PL" smtClean="0"/>
              <a:t>‹#›</a:t>
            </a:fld>
            <a:endParaRPr lang="pl-PL"/>
          </a:p>
        </p:txBody>
      </p:sp>
    </p:spTree>
    <p:extLst>
      <p:ext uri="{BB962C8B-B14F-4D97-AF65-F5344CB8AC3E}">
        <p14:creationId xmlns:p14="http://schemas.microsoft.com/office/powerpoint/2010/main" val="118533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6187A3-573C-464B-98A8-14CA50D10DF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CC918DB-C1CB-4071-8A43-BD15CDEAFCA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D488C222-EF6E-4845-84C9-D1C3DD1142B8}"/>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90A8E8E0-90F5-4CE9-8FAC-05DA877E16DB}"/>
              </a:ext>
            </a:extLst>
          </p:cNvPr>
          <p:cNvSpPr>
            <a:spLocks noGrp="1"/>
          </p:cNvSpPr>
          <p:nvPr>
            <p:ph type="dt" sz="half" idx="10"/>
          </p:nvPr>
        </p:nvSpPr>
        <p:spPr/>
        <p:txBody>
          <a:bodyPr/>
          <a:lstStyle/>
          <a:p>
            <a:fld id="{E697D0B4-BFA4-4710-9487-14D3762AD132}" type="datetimeFigureOut">
              <a:rPr lang="pl-PL" smtClean="0"/>
              <a:t>24.06.2020</a:t>
            </a:fld>
            <a:endParaRPr lang="pl-PL"/>
          </a:p>
        </p:txBody>
      </p:sp>
      <p:sp>
        <p:nvSpPr>
          <p:cNvPr id="6" name="Symbol zastępczy stopki 5">
            <a:extLst>
              <a:ext uri="{FF2B5EF4-FFF2-40B4-BE49-F238E27FC236}">
                <a16:creationId xmlns:a16="http://schemas.microsoft.com/office/drawing/2014/main" id="{B85E1CEF-FA15-46F9-AB93-17F21B40369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E446B2E-7898-4334-A9FF-2996818C2F35}"/>
              </a:ext>
            </a:extLst>
          </p:cNvPr>
          <p:cNvSpPr>
            <a:spLocks noGrp="1"/>
          </p:cNvSpPr>
          <p:nvPr>
            <p:ph type="sldNum" sz="quarter" idx="12"/>
          </p:nvPr>
        </p:nvSpPr>
        <p:spPr/>
        <p:txBody>
          <a:bodyPr/>
          <a:lstStyle/>
          <a:p>
            <a:fld id="{0710AD01-BC1E-401D-BDED-0559DFA32078}" type="slidenum">
              <a:rPr lang="pl-PL" smtClean="0"/>
              <a:t>‹#›</a:t>
            </a:fld>
            <a:endParaRPr lang="pl-PL"/>
          </a:p>
        </p:txBody>
      </p:sp>
    </p:spTree>
    <p:extLst>
      <p:ext uri="{BB962C8B-B14F-4D97-AF65-F5344CB8AC3E}">
        <p14:creationId xmlns:p14="http://schemas.microsoft.com/office/powerpoint/2010/main" val="111837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643384-95A5-4EBB-8550-CC5368A2EC0C}"/>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777C03BA-8819-42CB-B25F-273B03377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FED5DB7E-0BDA-49FE-8026-C2ED13714F7B}"/>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0E149046-24C9-4B30-A8A6-8261019E1C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C585D2ED-C50E-4A5B-92C8-4FAC929BB593}"/>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93BEFBF2-5C63-493C-9F3F-8E37CCD0170D}"/>
              </a:ext>
            </a:extLst>
          </p:cNvPr>
          <p:cNvSpPr>
            <a:spLocks noGrp="1"/>
          </p:cNvSpPr>
          <p:nvPr>
            <p:ph type="dt" sz="half" idx="10"/>
          </p:nvPr>
        </p:nvSpPr>
        <p:spPr/>
        <p:txBody>
          <a:bodyPr/>
          <a:lstStyle/>
          <a:p>
            <a:fld id="{E697D0B4-BFA4-4710-9487-14D3762AD132}" type="datetimeFigureOut">
              <a:rPr lang="pl-PL" smtClean="0"/>
              <a:t>24.06.2020</a:t>
            </a:fld>
            <a:endParaRPr lang="pl-PL"/>
          </a:p>
        </p:txBody>
      </p:sp>
      <p:sp>
        <p:nvSpPr>
          <p:cNvPr id="8" name="Symbol zastępczy stopki 7">
            <a:extLst>
              <a:ext uri="{FF2B5EF4-FFF2-40B4-BE49-F238E27FC236}">
                <a16:creationId xmlns:a16="http://schemas.microsoft.com/office/drawing/2014/main" id="{5A5C6C88-42A3-461B-94C3-E796DFF7C0C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32AADC57-34FF-4FC3-927E-E554C3D4F3A4}"/>
              </a:ext>
            </a:extLst>
          </p:cNvPr>
          <p:cNvSpPr>
            <a:spLocks noGrp="1"/>
          </p:cNvSpPr>
          <p:nvPr>
            <p:ph type="sldNum" sz="quarter" idx="12"/>
          </p:nvPr>
        </p:nvSpPr>
        <p:spPr/>
        <p:txBody>
          <a:bodyPr/>
          <a:lstStyle/>
          <a:p>
            <a:fld id="{0710AD01-BC1E-401D-BDED-0559DFA32078}" type="slidenum">
              <a:rPr lang="pl-PL" smtClean="0"/>
              <a:t>‹#›</a:t>
            </a:fld>
            <a:endParaRPr lang="pl-PL"/>
          </a:p>
        </p:txBody>
      </p:sp>
    </p:spTree>
    <p:extLst>
      <p:ext uri="{BB962C8B-B14F-4D97-AF65-F5344CB8AC3E}">
        <p14:creationId xmlns:p14="http://schemas.microsoft.com/office/powerpoint/2010/main" val="1758540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1E1EC3-A757-4E2F-B0E3-1EDC7810AE08}"/>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E8CF01D3-4FD7-4F2D-828C-18D7C88C9A5C}"/>
              </a:ext>
            </a:extLst>
          </p:cNvPr>
          <p:cNvSpPr>
            <a:spLocks noGrp="1"/>
          </p:cNvSpPr>
          <p:nvPr>
            <p:ph type="dt" sz="half" idx="10"/>
          </p:nvPr>
        </p:nvSpPr>
        <p:spPr/>
        <p:txBody>
          <a:bodyPr/>
          <a:lstStyle/>
          <a:p>
            <a:fld id="{E697D0B4-BFA4-4710-9487-14D3762AD132}" type="datetimeFigureOut">
              <a:rPr lang="pl-PL" smtClean="0"/>
              <a:t>24.06.2020</a:t>
            </a:fld>
            <a:endParaRPr lang="pl-PL"/>
          </a:p>
        </p:txBody>
      </p:sp>
      <p:sp>
        <p:nvSpPr>
          <p:cNvPr id="4" name="Symbol zastępczy stopki 3">
            <a:extLst>
              <a:ext uri="{FF2B5EF4-FFF2-40B4-BE49-F238E27FC236}">
                <a16:creationId xmlns:a16="http://schemas.microsoft.com/office/drawing/2014/main" id="{A123B08E-5939-43EC-9269-9F77452CE26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B78743B6-BBBB-4EBF-81EA-A13286057E4E}"/>
              </a:ext>
            </a:extLst>
          </p:cNvPr>
          <p:cNvSpPr>
            <a:spLocks noGrp="1"/>
          </p:cNvSpPr>
          <p:nvPr>
            <p:ph type="sldNum" sz="quarter" idx="12"/>
          </p:nvPr>
        </p:nvSpPr>
        <p:spPr/>
        <p:txBody>
          <a:bodyPr/>
          <a:lstStyle/>
          <a:p>
            <a:fld id="{0710AD01-BC1E-401D-BDED-0559DFA32078}" type="slidenum">
              <a:rPr lang="pl-PL" smtClean="0"/>
              <a:t>‹#›</a:t>
            </a:fld>
            <a:endParaRPr lang="pl-PL"/>
          </a:p>
        </p:txBody>
      </p:sp>
    </p:spTree>
    <p:extLst>
      <p:ext uri="{BB962C8B-B14F-4D97-AF65-F5344CB8AC3E}">
        <p14:creationId xmlns:p14="http://schemas.microsoft.com/office/powerpoint/2010/main" val="372558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4FD0CCC4-6359-4DD4-9CE5-C4017E5EF7CA}"/>
              </a:ext>
            </a:extLst>
          </p:cNvPr>
          <p:cNvSpPr>
            <a:spLocks noGrp="1"/>
          </p:cNvSpPr>
          <p:nvPr>
            <p:ph type="dt" sz="half" idx="10"/>
          </p:nvPr>
        </p:nvSpPr>
        <p:spPr/>
        <p:txBody>
          <a:bodyPr/>
          <a:lstStyle/>
          <a:p>
            <a:fld id="{E697D0B4-BFA4-4710-9487-14D3762AD132}" type="datetimeFigureOut">
              <a:rPr lang="pl-PL" smtClean="0"/>
              <a:t>24.06.2020</a:t>
            </a:fld>
            <a:endParaRPr lang="pl-PL"/>
          </a:p>
        </p:txBody>
      </p:sp>
      <p:sp>
        <p:nvSpPr>
          <p:cNvPr id="3" name="Symbol zastępczy stopki 2">
            <a:extLst>
              <a:ext uri="{FF2B5EF4-FFF2-40B4-BE49-F238E27FC236}">
                <a16:creationId xmlns:a16="http://schemas.microsoft.com/office/drawing/2014/main" id="{FB2D8B8C-709A-4DF2-981D-4064A0147364}"/>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7A0FDF74-9832-46A7-ABB4-36429AC66FC5}"/>
              </a:ext>
            </a:extLst>
          </p:cNvPr>
          <p:cNvSpPr>
            <a:spLocks noGrp="1"/>
          </p:cNvSpPr>
          <p:nvPr>
            <p:ph type="sldNum" sz="quarter" idx="12"/>
          </p:nvPr>
        </p:nvSpPr>
        <p:spPr/>
        <p:txBody>
          <a:bodyPr/>
          <a:lstStyle/>
          <a:p>
            <a:fld id="{0710AD01-BC1E-401D-BDED-0559DFA32078}" type="slidenum">
              <a:rPr lang="pl-PL" smtClean="0"/>
              <a:t>‹#›</a:t>
            </a:fld>
            <a:endParaRPr lang="pl-PL"/>
          </a:p>
        </p:txBody>
      </p:sp>
    </p:spTree>
    <p:extLst>
      <p:ext uri="{BB962C8B-B14F-4D97-AF65-F5344CB8AC3E}">
        <p14:creationId xmlns:p14="http://schemas.microsoft.com/office/powerpoint/2010/main" val="25482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D6B18B-6F65-418C-B888-49B2EDD191E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A74C8E3-D8E9-4A04-9276-BAF26578FD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36D233-EAFD-4A14-9A08-D20EC2A00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AE2F37D-654A-4BCC-84F3-0DCCAFC73633}"/>
              </a:ext>
            </a:extLst>
          </p:cNvPr>
          <p:cNvSpPr>
            <a:spLocks noGrp="1"/>
          </p:cNvSpPr>
          <p:nvPr>
            <p:ph type="dt" sz="half" idx="10"/>
          </p:nvPr>
        </p:nvSpPr>
        <p:spPr/>
        <p:txBody>
          <a:bodyPr/>
          <a:lstStyle/>
          <a:p>
            <a:fld id="{E697D0B4-BFA4-4710-9487-14D3762AD132}" type="datetimeFigureOut">
              <a:rPr lang="pl-PL" smtClean="0"/>
              <a:t>24.06.2020</a:t>
            </a:fld>
            <a:endParaRPr lang="pl-PL"/>
          </a:p>
        </p:txBody>
      </p:sp>
      <p:sp>
        <p:nvSpPr>
          <p:cNvPr id="6" name="Symbol zastępczy stopki 5">
            <a:extLst>
              <a:ext uri="{FF2B5EF4-FFF2-40B4-BE49-F238E27FC236}">
                <a16:creationId xmlns:a16="http://schemas.microsoft.com/office/drawing/2014/main" id="{6EDD80E9-A768-42C9-8D7B-84F87D6E4E5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0E6911B-9343-4054-B0B4-6907DC5E1F39}"/>
              </a:ext>
            </a:extLst>
          </p:cNvPr>
          <p:cNvSpPr>
            <a:spLocks noGrp="1"/>
          </p:cNvSpPr>
          <p:nvPr>
            <p:ph type="sldNum" sz="quarter" idx="12"/>
          </p:nvPr>
        </p:nvSpPr>
        <p:spPr/>
        <p:txBody>
          <a:bodyPr/>
          <a:lstStyle/>
          <a:p>
            <a:fld id="{0710AD01-BC1E-401D-BDED-0559DFA32078}" type="slidenum">
              <a:rPr lang="pl-PL" smtClean="0"/>
              <a:t>‹#›</a:t>
            </a:fld>
            <a:endParaRPr lang="pl-PL"/>
          </a:p>
        </p:txBody>
      </p:sp>
    </p:spTree>
    <p:extLst>
      <p:ext uri="{BB962C8B-B14F-4D97-AF65-F5344CB8AC3E}">
        <p14:creationId xmlns:p14="http://schemas.microsoft.com/office/powerpoint/2010/main" val="96172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667B2F-E51D-480A-B4C7-5A1E0D2A4F7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7CF23FF4-9DBB-4482-B243-47FC07DF22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DD092D96-8D5C-4A78-837C-815498965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F9060B5-069F-4777-A8B8-67499F599CA3}"/>
              </a:ext>
            </a:extLst>
          </p:cNvPr>
          <p:cNvSpPr>
            <a:spLocks noGrp="1"/>
          </p:cNvSpPr>
          <p:nvPr>
            <p:ph type="dt" sz="half" idx="10"/>
          </p:nvPr>
        </p:nvSpPr>
        <p:spPr/>
        <p:txBody>
          <a:bodyPr/>
          <a:lstStyle/>
          <a:p>
            <a:fld id="{E697D0B4-BFA4-4710-9487-14D3762AD132}" type="datetimeFigureOut">
              <a:rPr lang="pl-PL" smtClean="0"/>
              <a:t>24.06.2020</a:t>
            </a:fld>
            <a:endParaRPr lang="pl-PL"/>
          </a:p>
        </p:txBody>
      </p:sp>
      <p:sp>
        <p:nvSpPr>
          <p:cNvPr id="6" name="Symbol zastępczy stopki 5">
            <a:extLst>
              <a:ext uri="{FF2B5EF4-FFF2-40B4-BE49-F238E27FC236}">
                <a16:creationId xmlns:a16="http://schemas.microsoft.com/office/drawing/2014/main" id="{E6DBFA27-8C3D-4F1D-A47C-B684722BAED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C78AAB7-61ED-4BF5-AAA5-4AEC9ABEEC84}"/>
              </a:ext>
            </a:extLst>
          </p:cNvPr>
          <p:cNvSpPr>
            <a:spLocks noGrp="1"/>
          </p:cNvSpPr>
          <p:nvPr>
            <p:ph type="sldNum" sz="quarter" idx="12"/>
          </p:nvPr>
        </p:nvSpPr>
        <p:spPr/>
        <p:txBody>
          <a:bodyPr/>
          <a:lstStyle/>
          <a:p>
            <a:fld id="{0710AD01-BC1E-401D-BDED-0559DFA32078}" type="slidenum">
              <a:rPr lang="pl-PL" smtClean="0"/>
              <a:t>‹#›</a:t>
            </a:fld>
            <a:endParaRPr lang="pl-PL"/>
          </a:p>
        </p:txBody>
      </p:sp>
    </p:spTree>
    <p:extLst>
      <p:ext uri="{BB962C8B-B14F-4D97-AF65-F5344CB8AC3E}">
        <p14:creationId xmlns:p14="http://schemas.microsoft.com/office/powerpoint/2010/main" val="487894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8B5F2986-3A2F-4D95-BC56-72BB805BAC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60DA4C52-389C-46A9-90CC-5A037A27D7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5831307-825C-4B1D-AFC9-40987F9FBF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7D0B4-BFA4-4710-9487-14D3762AD132}" type="datetimeFigureOut">
              <a:rPr lang="pl-PL" smtClean="0"/>
              <a:t>24.06.2020</a:t>
            </a:fld>
            <a:endParaRPr lang="pl-PL"/>
          </a:p>
        </p:txBody>
      </p:sp>
      <p:sp>
        <p:nvSpPr>
          <p:cNvPr id="5" name="Symbol zastępczy stopki 4">
            <a:extLst>
              <a:ext uri="{FF2B5EF4-FFF2-40B4-BE49-F238E27FC236}">
                <a16:creationId xmlns:a16="http://schemas.microsoft.com/office/drawing/2014/main" id="{93DA921C-4F0E-492E-B5A9-8FFE553918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8AECAEE4-2FD6-4D56-9D91-35D991904D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0AD01-BC1E-401D-BDED-0559DFA32078}" type="slidenum">
              <a:rPr lang="pl-PL" smtClean="0"/>
              <a:t>‹#›</a:t>
            </a:fld>
            <a:endParaRPr lang="pl-PL"/>
          </a:p>
        </p:txBody>
      </p:sp>
    </p:spTree>
    <p:extLst>
      <p:ext uri="{BB962C8B-B14F-4D97-AF65-F5344CB8AC3E}">
        <p14:creationId xmlns:p14="http://schemas.microsoft.com/office/powerpoint/2010/main" val="419758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prezi.com/vfmgomhmfduf/fizyka-w-koszykowce/" TargetMode="External"/><Relationship Id="rId3" Type="http://schemas.openxmlformats.org/officeDocument/2006/relationships/hyperlink" Target="https://prezi.com/syufrc-ta_f9/fizyka-w-sporcie/" TargetMode="External"/><Relationship Id="rId7" Type="http://schemas.openxmlformats.org/officeDocument/2006/relationships/hyperlink" Target="https://swiat-prezentacji.pl/prezentacja/fizyka-a-sport" TargetMode="External"/><Relationship Id="rId2" Type="http://schemas.openxmlformats.org/officeDocument/2006/relationships/hyperlink" Target="https://prezi.com/m5cpypfivvsc/fizyka-w-sporcie/" TargetMode="External"/><Relationship Id="rId1" Type="http://schemas.openxmlformats.org/officeDocument/2006/relationships/slideLayout" Target="../slideLayouts/slideLayout2.xml"/><Relationship Id="rId6" Type="http://schemas.openxmlformats.org/officeDocument/2006/relationships/hyperlink" Target="https://prezi.com/mhhuwijt4ikf/fizyka-w-sporcie/" TargetMode="External"/><Relationship Id="rId11" Type="http://schemas.openxmlformats.org/officeDocument/2006/relationships/image" Target="../media/image33.svg"/><Relationship Id="rId5" Type="http://schemas.openxmlformats.org/officeDocument/2006/relationships/hyperlink" Target="https://prezi.com/1ituksw1ry2b/fizyka-w-sporcie/" TargetMode="External"/><Relationship Id="rId10" Type="http://schemas.openxmlformats.org/officeDocument/2006/relationships/image" Target="../media/image32.png"/><Relationship Id="rId4" Type="http://schemas.openxmlformats.org/officeDocument/2006/relationships/hyperlink" Target="https://prezi.com/p/2ea8kiwyyypj/fizyka-w-sporcie/" TargetMode="External"/><Relationship Id="rId9" Type="http://schemas.openxmlformats.org/officeDocument/2006/relationships/hyperlink" Target="https://www.google.pl/imghp?hl=pl&amp;tab=wi&amp;authuser=0&amp;ogbl"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descr="Obraz zawierający zewnętrzne, mężczyzna, zdjęcie, powietrze&#10;&#10;Opis wygenerowany automatycznie">
            <a:extLst>
              <a:ext uri="{FF2B5EF4-FFF2-40B4-BE49-F238E27FC236}">
                <a16:creationId xmlns:a16="http://schemas.microsoft.com/office/drawing/2014/main" id="{12AC19F4-6453-4638-9EE3-EE611A79B4A6}"/>
              </a:ext>
            </a:extLst>
          </p:cNvPr>
          <p:cNvPicPr>
            <a:picLocks noChangeAspect="1"/>
          </p:cNvPicPr>
          <p:nvPr/>
        </p:nvPicPr>
        <p:blipFill rotWithShape="1">
          <a:blip r:embed="rId2"/>
          <a:srcRect t="15253" r="9089" b="12825"/>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rostokąt 4">
            <a:extLst>
              <a:ext uri="{FF2B5EF4-FFF2-40B4-BE49-F238E27FC236}">
                <a16:creationId xmlns:a16="http://schemas.microsoft.com/office/drawing/2014/main" id="{B7A9ABD4-165B-43A4-970B-9D668C2B898B}"/>
              </a:ext>
            </a:extLst>
          </p:cNvPr>
          <p:cNvSpPr/>
          <p:nvPr/>
        </p:nvSpPr>
        <p:spPr>
          <a:xfrm>
            <a:off x="-334702" y="1833620"/>
            <a:ext cx="5378010" cy="258532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l-PL" sz="5400" b="1" cap="none" spc="0" dirty="0">
                <a:ln>
                  <a:solidFill>
                    <a:schemeClr val="accent2"/>
                  </a:solidFill>
                </a:ln>
                <a:solidFill>
                  <a:schemeClr val="accent2"/>
                </a:solidFill>
                <a:effectLst/>
              </a:rPr>
              <a:t>Fizyka na Igrzyskach Olimpijskich</a:t>
            </a:r>
          </a:p>
        </p:txBody>
      </p:sp>
    </p:spTree>
    <p:extLst>
      <p:ext uri="{BB962C8B-B14F-4D97-AF65-F5344CB8AC3E}">
        <p14:creationId xmlns:p14="http://schemas.microsoft.com/office/powerpoint/2010/main" val="39535531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8DFC7301-3C43-49F4-8099-B1C1AC8B1F09}"/>
              </a:ext>
            </a:extLst>
          </p:cNvPr>
          <p:cNvPicPr>
            <a:picLocks noChangeAspect="1"/>
          </p:cNvPicPr>
          <p:nvPr/>
        </p:nvPicPr>
        <p:blipFill rotWithShape="1">
          <a:blip r:embed="rId2"/>
          <a:srcRect l="15435" r="16910"/>
          <a:stretch/>
        </p:blipFill>
        <p:spPr>
          <a:xfrm>
            <a:off x="7552266" y="10"/>
            <a:ext cx="4639733" cy="6857990"/>
          </a:xfrm>
          <a:prstGeom prst="rect">
            <a:avLst/>
          </a:prstGeom>
        </p:spPr>
      </p:pic>
      <p:graphicFrame>
        <p:nvGraphicFramePr>
          <p:cNvPr id="4" name="Diagram 3">
            <a:extLst>
              <a:ext uri="{FF2B5EF4-FFF2-40B4-BE49-F238E27FC236}">
                <a16:creationId xmlns:a16="http://schemas.microsoft.com/office/drawing/2014/main" id="{8477DB4D-EB9A-4134-8346-FD121E44377D}"/>
              </a:ext>
            </a:extLst>
          </p:cNvPr>
          <p:cNvGraphicFramePr/>
          <p:nvPr>
            <p:extLst>
              <p:ext uri="{D42A27DB-BD31-4B8C-83A1-F6EECF244321}">
                <p14:modId xmlns:p14="http://schemas.microsoft.com/office/powerpoint/2010/main" val="1083082176"/>
              </p:ext>
            </p:extLst>
          </p:nvPr>
        </p:nvGraphicFramePr>
        <p:xfrm>
          <a:off x="381964" y="1580226"/>
          <a:ext cx="6818051" cy="4873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rostokąt 2">
            <a:extLst>
              <a:ext uri="{FF2B5EF4-FFF2-40B4-BE49-F238E27FC236}">
                <a16:creationId xmlns:a16="http://schemas.microsoft.com/office/drawing/2014/main" id="{645A0314-1D1E-40BA-A2A1-21F45D5C1DBB}"/>
              </a:ext>
            </a:extLst>
          </p:cNvPr>
          <p:cNvSpPr/>
          <p:nvPr/>
        </p:nvSpPr>
        <p:spPr>
          <a:xfrm>
            <a:off x="2069862" y="303768"/>
            <a:ext cx="345363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l-PL" sz="5400" b="1" cap="none" spc="0" dirty="0">
                <a:ln>
                  <a:solidFill>
                    <a:schemeClr val="accent2"/>
                  </a:solidFill>
                </a:ln>
                <a:solidFill>
                  <a:schemeClr val="accent2"/>
                </a:solidFill>
                <a:effectLst/>
              </a:rPr>
              <a:t>Piłka nożna</a:t>
            </a:r>
          </a:p>
        </p:txBody>
      </p:sp>
    </p:spTree>
    <p:extLst>
      <p:ext uri="{BB962C8B-B14F-4D97-AF65-F5344CB8AC3E}">
        <p14:creationId xmlns:p14="http://schemas.microsoft.com/office/powerpoint/2010/main" val="18428533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5">
            <a:extLst>
              <a:ext uri="{FF2B5EF4-FFF2-40B4-BE49-F238E27FC236}">
                <a16:creationId xmlns:a16="http://schemas.microsoft.com/office/drawing/2014/main" id="{4B5BAF1E-9A71-4D0A-9392-2E83AB574115}"/>
              </a:ext>
            </a:extLst>
          </p:cNvPr>
          <p:cNvPicPr>
            <a:picLocks noChangeAspect="1"/>
          </p:cNvPicPr>
          <p:nvPr/>
        </p:nvPicPr>
        <p:blipFill rotWithShape="1">
          <a:blip r:embed="rId2"/>
          <a:srcRect l="197" t="3675" r="-197" b="5744"/>
          <a:stretch/>
        </p:blipFill>
        <p:spPr>
          <a:xfrm>
            <a:off x="6188385" y="1341653"/>
            <a:ext cx="6018210" cy="4083254"/>
          </a:xfrm>
          <a:prstGeom prst="rect">
            <a:avLst/>
          </a:prstGeom>
        </p:spPr>
      </p:pic>
      <p:pic>
        <p:nvPicPr>
          <p:cNvPr id="7" name="Obraz 6" descr="Obraz zawierający rysunek&#10;&#10;Opis wygenerowany automatycznie">
            <a:extLst>
              <a:ext uri="{FF2B5EF4-FFF2-40B4-BE49-F238E27FC236}">
                <a16:creationId xmlns:a16="http://schemas.microsoft.com/office/drawing/2014/main" id="{42AF160F-772E-4206-96E1-EDA3EEC96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 y="0"/>
            <a:ext cx="5898840" cy="3361516"/>
          </a:xfrm>
          <a:prstGeom prst="rect">
            <a:avLst/>
          </a:prstGeom>
        </p:spPr>
      </p:pic>
      <p:pic>
        <p:nvPicPr>
          <p:cNvPr id="9" name="Obraz 8" descr="Obraz zawierający rysunek&#10;&#10;Opis wygenerowany automatycznie">
            <a:extLst>
              <a:ext uri="{FF2B5EF4-FFF2-40B4-BE49-F238E27FC236}">
                <a16:creationId xmlns:a16="http://schemas.microsoft.com/office/drawing/2014/main" id="{61A16B29-069D-4B62-8835-FDC5FA310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40" y="3759591"/>
            <a:ext cx="5974201" cy="2813538"/>
          </a:xfrm>
          <a:prstGeom prst="rect">
            <a:avLst/>
          </a:prstGeom>
        </p:spPr>
      </p:pic>
    </p:spTree>
    <p:extLst>
      <p:ext uri="{BB962C8B-B14F-4D97-AF65-F5344CB8AC3E}">
        <p14:creationId xmlns:p14="http://schemas.microsoft.com/office/powerpoint/2010/main" val="20319436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33"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4"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7" name="Obraz 6" descr="Obraz zawierający rysunek&#10;&#10;Opis wygenerowany automatycznie">
            <a:extLst>
              <a:ext uri="{FF2B5EF4-FFF2-40B4-BE49-F238E27FC236}">
                <a16:creationId xmlns:a16="http://schemas.microsoft.com/office/drawing/2014/main" id="{6E721FFE-F35D-450B-A55F-FD3644E2634C}"/>
              </a:ext>
            </a:extLst>
          </p:cNvPr>
          <p:cNvPicPr>
            <a:picLocks noChangeAspect="1"/>
          </p:cNvPicPr>
          <p:nvPr/>
        </p:nvPicPr>
        <p:blipFill rotWithShape="1">
          <a:blip r:embed="rId2"/>
          <a:srcRect r="1" b="6533"/>
          <a:stretch/>
        </p:blipFill>
        <p:spPr>
          <a:xfrm>
            <a:off x="7534656" y="10"/>
            <a:ext cx="4657344" cy="6857990"/>
          </a:xfrm>
          <a:prstGeom prst="rect">
            <a:avLst/>
          </a:prstGeom>
        </p:spPr>
      </p:pic>
      <p:sp>
        <p:nvSpPr>
          <p:cNvPr id="14" name="Prostokąt 13">
            <a:extLst>
              <a:ext uri="{FF2B5EF4-FFF2-40B4-BE49-F238E27FC236}">
                <a16:creationId xmlns:a16="http://schemas.microsoft.com/office/drawing/2014/main" id="{5AFE2C3B-9785-4DBA-94E5-0544FDB062F9}"/>
              </a:ext>
            </a:extLst>
          </p:cNvPr>
          <p:cNvSpPr/>
          <p:nvPr/>
        </p:nvSpPr>
        <p:spPr>
          <a:xfrm>
            <a:off x="1325157" y="256192"/>
            <a:ext cx="6230925" cy="87716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100" b="1" cap="none" spc="0" dirty="0" err="1">
                <a:ln>
                  <a:solidFill>
                    <a:schemeClr val="accent2"/>
                  </a:solidFill>
                </a:ln>
                <a:solidFill>
                  <a:schemeClr val="accent2"/>
                </a:solidFill>
                <a:effectLst/>
                <a:latin typeface="Arial Narrow" panose="020B0606020202030204" pitchFamily="34" charset="0"/>
                <a:ea typeface="+mj-ea"/>
                <a:cs typeface="+mj-cs"/>
              </a:rPr>
              <a:t>Łyżwiarstwo</a:t>
            </a:r>
            <a:r>
              <a:rPr lang="en-US" sz="5100" b="1" cap="none" spc="0" dirty="0">
                <a:ln>
                  <a:solidFill>
                    <a:schemeClr val="accent2"/>
                  </a:solidFill>
                </a:ln>
                <a:solidFill>
                  <a:schemeClr val="accent2"/>
                </a:solidFill>
                <a:effectLst/>
                <a:latin typeface="Arial Narrow" panose="020B0606020202030204" pitchFamily="34" charset="0"/>
                <a:ea typeface="+mj-ea"/>
                <a:cs typeface="+mj-cs"/>
              </a:rPr>
              <a:t> </a:t>
            </a:r>
            <a:r>
              <a:rPr lang="en-US" sz="5100" b="1" cap="none" spc="0" dirty="0" err="1">
                <a:ln>
                  <a:solidFill>
                    <a:schemeClr val="accent2"/>
                  </a:solidFill>
                </a:ln>
                <a:solidFill>
                  <a:schemeClr val="accent2"/>
                </a:solidFill>
                <a:effectLst/>
                <a:latin typeface="Arial Narrow" panose="020B0606020202030204" pitchFamily="34" charset="0"/>
                <a:ea typeface="+mj-ea"/>
                <a:cs typeface="+mj-cs"/>
              </a:rPr>
              <a:t>figurowe</a:t>
            </a:r>
            <a:endParaRPr lang="pl-PL" sz="5100" b="1" cap="none" spc="0" dirty="0">
              <a:ln>
                <a:solidFill>
                  <a:schemeClr val="accent2"/>
                </a:solidFill>
              </a:ln>
              <a:solidFill>
                <a:schemeClr val="accent2"/>
              </a:solidFill>
              <a:effectLst/>
              <a:latin typeface="Arial Narrow" panose="020B0606020202030204" pitchFamily="34" charset="0"/>
            </a:endParaRPr>
          </a:p>
        </p:txBody>
      </p:sp>
      <p:sp>
        <p:nvSpPr>
          <p:cNvPr id="15" name="pole tekstowe 14">
            <a:extLst>
              <a:ext uri="{FF2B5EF4-FFF2-40B4-BE49-F238E27FC236}">
                <a16:creationId xmlns:a16="http://schemas.microsoft.com/office/drawing/2014/main" id="{2F9C5847-29FC-41D0-AFAF-B313088B3459}"/>
              </a:ext>
            </a:extLst>
          </p:cNvPr>
          <p:cNvSpPr txBox="1"/>
          <p:nvPr/>
        </p:nvSpPr>
        <p:spPr>
          <a:xfrm>
            <a:off x="455957" y="1571941"/>
            <a:ext cx="6622742" cy="483209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buNone/>
            </a:pPr>
            <a:endParaRPr lang="pl-PL" sz="2400" dirty="0">
              <a:latin typeface="Arial Narrow" panose="020B0606020202030204" pitchFamily="34" charset="0"/>
            </a:endParaRPr>
          </a:p>
          <a:p>
            <a:pPr lvl="0" algn="ctr">
              <a:buNone/>
            </a:pPr>
            <a:r>
              <a:rPr lang="en-US" sz="2400" dirty="0" err="1">
                <a:solidFill>
                  <a:schemeClr val="tx1"/>
                </a:solidFill>
                <a:latin typeface="Arial Narrow" panose="020B0606020202030204" pitchFamily="34" charset="0"/>
              </a:rPr>
              <a:t>Najczęstszym</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przedmiotem</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analizy</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fizycznej</a:t>
            </a:r>
            <a:r>
              <a:rPr lang="en-US" sz="2400" dirty="0">
                <a:solidFill>
                  <a:schemeClr val="tx1"/>
                </a:solidFill>
                <a:latin typeface="Arial Narrow" panose="020B0606020202030204" pitchFamily="34" charset="0"/>
              </a:rPr>
              <a:t> w </a:t>
            </a:r>
            <a:r>
              <a:rPr lang="en-US" sz="2400" dirty="0" err="1">
                <a:solidFill>
                  <a:schemeClr val="tx1"/>
                </a:solidFill>
                <a:latin typeface="Arial Narrow" panose="020B0606020202030204" pitchFamily="34" charset="0"/>
              </a:rPr>
              <a:t>łyżwiarstwie</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figurowym</a:t>
            </a:r>
            <a:r>
              <a:rPr lang="en-US" sz="2400" dirty="0">
                <a:solidFill>
                  <a:schemeClr val="tx1"/>
                </a:solidFill>
                <a:latin typeface="Arial Narrow" panose="020B0606020202030204" pitchFamily="34" charset="0"/>
              </a:rPr>
              <a:t> jest </a:t>
            </a:r>
            <a:r>
              <a:rPr lang="en-US" sz="2400" dirty="0" err="1">
                <a:solidFill>
                  <a:schemeClr val="tx1"/>
                </a:solidFill>
                <a:latin typeface="Arial Narrow" panose="020B0606020202030204" pitchFamily="34" charset="0"/>
              </a:rPr>
              <a:t>rotacja</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Rotacja</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występuje</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często</a:t>
            </a:r>
            <a:r>
              <a:rPr lang="en-US" sz="2400" dirty="0">
                <a:solidFill>
                  <a:schemeClr val="tx1"/>
                </a:solidFill>
                <a:latin typeface="Arial Narrow" panose="020B0606020202030204" pitchFamily="34" charset="0"/>
              </a:rPr>
              <a:t> w </a:t>
            </a:r>
            <a:r>
              <a:rPr lang="en-US" sz="2400" dirty="0" err="1">
                <a:solidFill>
                  <a:schemeClr val="tx1"/>
                </a:solidFill>
                <a:latin typeface="Arial Narrow" panose="020B0606020202030204" pitchFamily="34" charset="0"/>
              </a:rPr>
              <a:t>skokach</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Kiedy</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łyżwiarka</a:t>
            </a:r>
            <a:r>
              <a:rPr lang="pl-PL"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skoczy</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zwiększa</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prędkość</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obrotową</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ciągnąc</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ręce</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i</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nogi</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Zmniejsza</a:t>
            </a:r>
            <a:r>
              <a:rPr lang="en-US" sz="2400" dirty="0">
                <a:solidFill>
                  <a:schemeClr val="tx1"/>
                </a:solidFill>
                <a:latin typeface="Arial Narrow" panose="020B0606020202030204" pitchFamily="34" charset="0"/>
              </a:rPr>
              <a:t> to </a:t>
            </a:r>
            <a:r>
              <a:rPr lang="en-US" sz="2400" dirty="0" err="1">
                <a:solidFill>
                  <a:schemeClr val="tx1"/>
                </a:solidFill>
                <a:latin typeface="Arial Narrow" panose="020B0606020202030204" pitchFamily="34" charset="0"/>
              </a:rPr>
              <a:t>bezwładność</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obrotową</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powodując</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że</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szybciej</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się</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kręci</a:t>
            </a:r>
            <a:r>
              <a:rPr lang="en-US" sz="2400" dirty="0">
                <a:solidFill>
                  <a:schemeClr val="tx1"/>
                </a:solidFill>
                <a:latin typeface="Arial Narrow" panose="020B0606020202030204" pitchFamily="34" charset="0"/>
              </a:rPr>
              <a:t>.</a:t>
            </a:r>
            <a:r>
              <a:rPr lang="pl-PL" sz="2400" dirty="0">
                <a:solidFill>
                  <a:schemeClr val="tx1"/>
                </a:solidFill>
                <a:latin typeface="Arial Narrow" panose="020B0606020202030204" pitchFamily="34" charset="0"/>
              </a:rPr>
              <a:t> Podczas szybkiej jazdy na łyżwach zostaje wytworzone ciepło które nie jest rozpraszane i niemal w całości zostaje zużyte na stopienie cienkiej warstwy lodu. Po oddaleniu się łyżwiarza warstwa ta natychmiast zostaje ochłodzona przez otaczającą ją taflę i zamieniona z powrotem w kryształki lodu.</a:t>
            </a:r>
            <a:endParaRPr lang="en-US" sz="2400" dirty="0">
              <a:solidFill>
                <a:schemeClr val="tx1"/>
              </a:solidFill>
              <a:latin typeface="Arial Narrow" panose="020B0606020202030204" pitchFamily="34" charset="0"/>
            </a:endParaRPr>
          </a:p>
          <a:p>
            <a:endParaRPr lang="pl-PL" sz="2000" dirty="0"/>
          </a:p>
        </p:txBody>
      </p:sp>
    </p:spTree>
    <p:extLst>
      <p:ext uri="{BB962C8B-B14F-4D97-AF65-F5344CB8AC3E}">
        <p14:creationId xmlns:p14="http://schemas.microsoft.com/office/powerpoint/2010/main" val="38198284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ole tekstowe 8">
            <a:extLst>
              <a:ext uri="{FF2B5EF4-FFF2-40B4-BE49-F238E27FC236}">
                <a16:creationId xmlns:a16="http://schemas.microsoft.com/office/drawing/2014/main" id="{07110595-D833-470B-A396-6214B965807B}"/>
              </a:ext>
            </a:extLst>
          </p:cNvPr>
          <p:cNvSpPr txBox="1"/>
          <p:nvPr/>
        </p:nvSpPr>
        <p:spPr>
          <a:xfrm>
            <a:off x="219603" y="2316516"/>
            <a:ext cx="5188644" cy="434233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lnSpcReduction="10000"/>
          </a:bodyPr>
          <a:lstStyle/>
          <a:p>
            <a:pPr lvl="0">
              <a:lnSpc>
                <a:spcPct val="90000"/>
              </a:lnSpc>
              <a:spcBef>
                <a:spcPct val="0"/>
              </a:spcBef>
              <a:spcAft>
                <a:spcPct val="35000"/>
              </a:spcAft>
            </a:pPr>
            <a:endParaRPr lang="pl-PL" sz="2000" dirty="0"/>
          </a:p>
          <a:p>
            <a:pPr lvl="0">
              <a:lnSpc>
                <a:spcPct val="90000"/>
              </a:lnSpc>
              <a:spcBef>
                <a:spcPct val="0"/>
              </a:spcBef>
              <a:spcAft>
                <a:spcPct val="35000"/>
              </a:spcAft>
            </a:pPr>
            <a:endParaRPr lang="pl-PL" sz="2000" dirty="0"/>
          </a:p>
          <a:p>
            <a:pPr lvl="0">
              <a:lnSpc>
                <a:spcPct val="90000"/>
              </a:lnSpc>
              <a:spcBef>
                <a:spcPct val="0"/>
              </a:spcBef>
              <a:spcAft>
                <a:spcPct val="35000"/>
              </a:spcAft>
            </a:pPr>
            <a:endParaRPr lang="en-US" sz="2000" dirty="0"/>
          </a:p>
          <a:p>
            <a:pPr lvl="0" algn="ctr">
              <a:lnSpc>
                <a:spcPct val="90000"/>
              </a:lnSpc>
              <a:spcBef>
                <a:spcPct val="0"/>
              </a:spcBef>
              <a:spcAft>
                <a:spcPct val="35000"/>
              </a:spcAft>
            </a:pPr>
            <a:r>
              <a:rPr lang="en-US" sz="2000" dirty="0" err="1"/>
              <a:t>Gdzie</a:t>
            </a:r>
            <a:r>
              <a:rPr lang="en-US" sz="2000" dirty="0"/>
              <a:t> "I" jest </a:t>
            </a:r>
            <a:r>
              <a:rPr lang="en-US" sz="2000" dirty="0" err="1"/>
              <a:t>bezwładnością</a:t>
            </a:r>
            <a:r>
              <a:rPr lang="en-US" sz="2000" dirty="0"/>
              <a:t> </a:t>
            </a:r>
            <a:r>
              <a:rPr lang="en-US" sz="2000" dirty="0" err="1"/>
              <a:t>obrotową</a:t>
            </a:r>
            <a:r>
              <a:rPr lang="en-US" sz="2000" dirty="0"/>
              <a:t>, a "w" jest </a:t>
            </a:r>
            <a:r>
              <a:rPr lang="en-US" sz="2000" dirty="0" err="1"/>
              <a:t>prędkością</a:t>
            </a:r>
            <a:r>
              <a:rPr lang="en-US" sz="2000" dirty="0"/>
              <a:t> </a:t>
            </a:r>
            <a:r>
              <a:rPr lang="en-US" sz="2000" dirty="0" err="1"/>
              <a:t>obrotu</a:t>
            </a:r>
            <a:r>
              <a:rPr lang="en-US" sz="2000" dirty="0"/>
              <a:t>. </a:t>
            </a:r>
            <a:r>
              <a:rPr lang="en-US" sz="2000" dirty="0" err="1"/>
              <a:t>Indeksy</a:t>
            </a:r>
            <a:r>
              <a:rPr lang="en-US" sz="2000" dirty="0"/>
              <a:t> </a:t>
            </a:r>
            <a:r>
              <a:rPr lang="en-US" sz="2000" dirty="0" err="1"/>
              <a:t>dolne</a:t>
            </a:r>
            <a:r>
              <a:rPr lang="en-US" sz="2000" dirty="0"/>
              <a:t> 1 </a:t>
            </a:r>
            <a:r>
              <a:rPr lang="en-US" sz="2000" dirty="0" err="1"/>
              <a:t>i</a:t>
            </a:r>
            <a:r>
              <a:rPr lang="en-US" sz="2000" dirty="0"/>
              <a:t> 2 </a:t>
            </a:r>
            <a:r>
              <a:rPr lang="en-US" sz="2000" dirty="0" err="1"/>
              <a:t>oznaczają</a:t>
            </a:r>
            <a:r>
              <a:rPr lang="en-US" sz="2000" dirty="0"/>
              <a:t> </a:t>
            </a:r>
            <a:r>
              <a:rPr lang="en-US" sz="2000" dirty="0" err="1"/>
              <a:t>odpowiednio</a:t>
            </a:r>
            <a:r>
              <a:rPr lang="en-US" sz="2000" dirty="0"/>
              <a:t> "</a:t>
            </a:r>
            <a:r>
              <a:rPr lang="en-US" sz="2000" dirty="0" err="1"/>
              <a:t>początkowe</a:t>
            </a:r>
            <a:r>
              <a:rPr lang="en-US" sz="2000" dirty="0"/>
              <a:t>" </a:t>
            </a:r>
            <a:r>
              <a:rPr lang="en-US" sz="2000" dirty="0" err="1"/>
              <a:t>i</a:t>
            </a:r>
            <a:r>
              <a:rPr lang="en-US" sz="2000" dirty="0"/>
              <a:t> "</a:t>
            </a:r>
            <a:r>
              <a:rPr lang="en-US" sz="2000" dirty="0" err="1"/>
              <a:t>końcowe</a:t>
            </a:r>
            <a:r>
              <a:rPr lang="en-US" sz="2000" dirty="0"/>
              <a:t>". To </a:t>
            </a:r>
            <a:r>
              <a:rPr lang="en-US" sz="2000" dirty="0" err="1"/>
              <a:t>równanie</a:t>
            </a:r>
            <a:r>
              <a:rPr lang="en-US" sz="2000" dirty="0"/>
              <a:t> jest </a:t>
            </a:r>
            <a:r>
              <a:rPr lang="en-US" sz="2000" dirty="0" err="1"/>
              <a:t>matematycznym</a:t>
            </a:r>
            <a:r>
              <a:rPr lang="en-US" sz="2000" dirty="0"/>
              <a:t> </a:t>
            </a:r>
            <a:r>
              <a:rPr lang="en-US" sz="2000" dirty="0" err="1"/>
              <a:t>wyrażeniem</a:t>
            </a:r>
            <a:r>
              <a:rPr lang="en-US" sz="2000" dirty="0"/>
              <a:t> </a:t>
            </a:r>
            <a:r>
              <a:rPr lang="pl-PL" sz="2000" dirty="0"/>
              <a:t>zasady </a:t>
            </a:r>
            <a:r>
              <a:rPr lang="en-US" sz="2000" dirty="0" err="1"/>
              <a:t>zachowania</a:t>
            </a:r>
            <a:r>
              <a:rPr lang="en-US" sz="2000" dirty="0"/>
              <a:t> </a:t>
            </a:r>
            <a:r>
              <a:rPr lang="pl-PL" sz="2000" dirty="0"/>
              <a:t>momentu pędu </a:t>
            </a:r>
            <a:r>
              <a:rPr lang="en-US" sz="2000" dirty="0" err="1"/>
              <a:t>dla</a:t>
            </a:r>
            <a:r>
              <a:rPr lang="en-US" sz="2000" dirty="0"/>
              <a:t> </a:t>
            </a:r>
            <a:r>
              <a:rPr lang="en-US" sz="2000" dirty="0" err="1"/>
              <a:t>ciała</a:t>
            </a:r>
            <a:r>
              <a:rPr lang="en-US" sz="2000" dirty="0"/>
              <a:t>, </a:t>
            </a:r>
            <a:r>
              <a:rPr lang="en-US" sz="2000" dirty="0" err="1"/>
              <a:t>które</a:t>
            </a:r>
            <a:r>
              <a:rPr lang="en-US" sz="2000" dirty="0"/>
              <a:t> </a:t>
            </a:r>
            <a:r>
              <a:rPr lang="en-US" sz="2000" dirty="0" err="1"/>
              <a:t>nie</a:t>
            </a:r>
            <a:r>
              <a:rPr lang="en-US" sz="2000" dirty="0"/>
              <a:t> ma </a:t>
            </a:r>
            <a:r>
              <a:rPr lang="en-US" sz="2000" dirty="0" err="1"/>
              <a:t>zewnętrznego</a:t>
            </a:r>
            <a:r>
              <a:rPr lang="en-US" sz="2000" dirty="0"/>
              <a:t> </a:t>
            </a:r>
            <a:r>
              <a:rPr lang="en-US" sz="2000" dirty="0" err="1"/>
              <a:t>momentu</a:t>
            </a:r>
            <a:r>
              <a:rPr lang="en-US" sz="2000" dirty="0"/>
              <a:t> </a:t>
            </a:r>
            <a:r>
              <a:rPr lang="en-US" sz="2000" dirty="0" err="1"/>
              <a:t>obrotowego</a:t>
            </a:r>
            <a:r>
              <a:rPr lang="en-US" sz="2000" dirty="0"/>
              <a:t>. W </a:t>
            </a:r>
            <a:r>
              <a:rPr lang="en-US" sz="2000" dirty="0" err="1"/>
              <a:t>przypadku</a:t>
            </a:r>
            <a:r>
              <a:rPr lang="en-US" sz="2000" dirty="0"/>
              <a:t> </a:t>
            </a:r>
            <a:r>
              <a:rPr lang="en-US" sz="2000" dirty="0" err="1"/>
              <a:t>łyżwiarki</a:t>
            </a:r>
            <a:r>
              <a:rPr lang="en-US" sz="2000" dirty="0"/>
              <a:t> </a:t>
            </a:r>
            <a:r>
              <a:rPr lang="en-US" sz="2000" dirty="0" err="1"/>
              <a:t>figurowej</a:t>
            </a:r>
            <a:r>
              <a:rPr lang="en-US" sz="2000" dirty="0"/>
              <a:t> </a:t>
            </a:r>
            <a:r>
              <a:rPr lang="en-US" sz="2000" dirty="0" err="1"/>
              <a:t>nie</a:t>
            </a:r>
            <a:r>
              <a:rPr lang="en-US" sz="2000" dirty="0"/>
              <a:t> ma </a:t>
            </a:r>
            <a:r>
              <a:rPr lang="en-US" sz="2000" dirty="0" err="1"/>
              <a:t>zewnętrznej</a:t>
            </a:r>
            <a:r>
              <a:rPr lang="en-US" sz="2000" dirty="0"/>
              <a:t> </a:t>
            </a:r>
            <a:r>
              <a:rPr lang="en-US" sz="2000" dirty="0" err="1"/>
              <a:t>siły</a:t>
            </a:r>
            <a:r>
              <a:rPr lang="en-US" sz="2000" dirty="0"/>
              <a:t> </a:t>
            </a:r>
            <a:r>
              <a:rPr lang="en-US" sz="2000" dirty="0" err="1"/>
              <a:t>powodującej</a:t>
            </a:r>
            <a:r>
              <a:rPr lang="en-US" sz="2000" dirty="0"/>
              <a:t> </a:t>
            </a:r>
            <a:r>
              <a:rPr lang="en-US" sz="2000" dirty="0" err="1"/>
              <a:t>obrót</a:t>
            </a:r>
            <a:r>
              <a:rPr lang="en-US" sz="2000" dirty="0"/>
              <a:t> </a:t>
            </a:r>
            <a:r>
              <a:rPr lang="en-US" sz="2000" dirty="0" err="1"/>
              <a:t>ciała</a:t>
            </a:r>
            <a:r>
              <a:rPr lang="en-US" sz="2000" dirty="0"/>
              <a:t> po </a:t>
            </a:r>
            <a:r>
              <a:rPr lang="en-US" sz="2000" dirty="0" err="1"/>
              <a:t>rozpoczęciu</a:t>
            </a:r>
            <a:r>
              <a:rPr lang="en-US" sz="2000" dirty="0"/>
              <a:t> </a:t>
            </a:r>
            <a:r>
              <a:rPr lang="en-US" sz="2000" dirty="0" err="1"/>
              <a:t>jego</a:t>
            </a:r>
            <a:r>
              <a:rPr lang="en-US" sz="2000" dirty="0"/>
              <a:t> </a:t>
            </a:r>
            <a:r>
              <a:rPr lang="en-US" sz="2000" dirty="0" err="1"/>
              <a:t>wirowania</a:t>
            </a:r>
            <a:r>
              <a:rPr lang="en-US" sz="2000" dirty="0"/>
              <a:t>, a </a:t>
            </a:r>
            <a:r>
              <a:rPr lang="en-US" sz="2000" dirty="0" err="1"/>
              <a:t>więc</a:t>
            </a:r>
            <a:r>
              <a:rPr lang="en-US" sz="2000" dirty="0"/>
              <a:t> </a:t>
            </a:r>
            <a:r>
              <a:rPr lang="en-US" sz="2000" dirty="0" err="1"/>
              <a:t>szybsze</a:t>
            </a:r>
            <a:r>
              <a:rPr lang="en-US" sz="2000" dirty="0"/>
              <a:t> </a:t>
            </a:r>
            <a:r>
              <a:rPr lang="en-US" sz="2000" dirty="0" err="1"/>
              <a:t>przyciąganięcie</a:t>
            </a:r>
            <a:r>
              <a:rPr lang="en-US" sz="2000" dirty="0"/>
              <a:t> </a:t>
            </a:r>
            <a:r>
              <a:rPr lang="en-US" sz="2000" dirty="0" err="1"/>
              <a:t>ramion</a:t>
            </a:r>
            <a:r>
              <a:rPr lang="en-US" sz="2000" dirty="0"/>
              <a:t> </a:t>
            </a:r>
            <a:r>
              <a:rPr lang="en-US" sz="2000" dirty="0" err="1"/>
              <a:t>i</a:t>
            </a:r>
            <a:r>
              <a:rPr lang="en-US" sz="2000" dirty="0"/>
              <a:t> </a:t>
            </a:r>
            <a:r>
              <a:rPr lang="en-US" sz="2000" dirty="0" err="1"/>
              <a:t>nóg</a:t>
            </a:r>
            <a:r>
              <a:rPr lang="en-US" sz="2000" dirty="0"/>
              <a:t> </a:t>
            </a:r>
            <a:r>
              <a:rPr lang="en-US" sz="2000" dirty="0" err="1"/>
              <a:t>zmniejsza</a:t>
            </a:r>
            <a:r>
              <a:rPr lang="en-US" sz="2000" dirty="0"/>
              <a:t> </a:t>
            </a:r>
            <a:r>
              <a:rPr lang="en-US" sz="2000" dirty="0" err="1"/>
              <a:t>jej</a:t>
            </a:r>
            <a:r>
              <a:rPr lang="en-US" sz="2000" dirty="0"/>
              <a:t> </a:t>
            </a:r>
            <a:r>
              <a:rPr lang="en-US" sz="2000" dirty="0" err="1"/>
              <a:t>bezwładność</a:t>
            </a:r>
            <a:r>
              <a:rPr lang="en-US" sz="2000" dirty="0"/>
              <a:t> </a:t>
            </a:r>
            <a:r>
              <a:rPr lang="en-US" sz="2000" dirty="0" err="1"/>
              <a:t>obrotową</a:t>
            </a:r>
            <a:r>
              <a:rPr lang="en-US" sz="2000" dirty="0"/>
              <a:t> "I" </a:t>
            </a:r>
            <a:r>
              <a:rPr lang="en-US" sz="2000" dirty="0" err="1"/>
              <a:t>i</a:t>
            </a:r>
            <a:r>
              <a:rPr lang="en-US" sz="2000" dirty="0"/>
              <a:t> </a:t>
            </a:r>
            <a:r>
              <a:rPr lang="en-US" sz="2000" dirty="0" err="1"/>
              <a:t>zwiększa</a:t>
            </a:r>
            <a:r>
              <a:rPr lang="en-US" sz="2000" dirty="0"/>
              <a:t> </a:t>
            </a:r>
            <a:r>
              <a:rPr lang="en-US" sz="2000" dirty="0" err="1"/>
              <a:t>jego</a:t>
            </a:r>
            <a:r>
              <a:rPr lang="en-US" sz="2000" dirty="0"/>
              <a:t> </a:t>
            </a:r>
            <a:r>
              <a:rPr lang="en-US" sz="2000" dirty="0" err="1"/>
              <a:t>prędkość</a:t>
            </a:r>
            <a:r>
              <a:rPr lang="en-US" sz="2000" dirty="0"/>
              <a:t> </a:t>
            </a:r>
            <a:r>
              <a:rPr lang="en-US" sz="2000" dirty="0" err="1"/>
              <a:t>obrotową</a:t>
            </a:r>
            <a:r>
              <a:rPr lang="en-US" sz="2000" dirty="0"/>
              <a:t>.</a:t>
            </a:r>
          </a:p>
          <a:p>
            <a:pPr indent="-228600">
              <a:lnSpc>
                <a:spcPct val="90000"/>
              </a:lnSpc>
              <a:buFont typeface="Arial" panose="020B0604020202020204" pitchFamily="34" charset="0"/>
              <a:buChar char="•"/>
            </a:pPr>
            <a:endParaRPr lang="en-US" sz="1400" dirty="0"/>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rostokąt 10">
            <a:extLst>
              <a:ext uri="{FF2B5EF4-FFF2-40B4-BE49-F238E27FC236}">
                <a16:creationId xmlns:a16="http://schemas.microsoft.com/office/drawing/2014/main" id="{BA75DBEA-63A3-4DAA-A721-C0B86AE731F7}"/>
              </a:ext>
            </a:extLst>
          </p:cNvPr>
          <p:cNvSpPr/>
          <p:nvPr/>
        </p:nvSpPr>
        <p:spPr>
          <a:xfrm>
            <a:off x="355196" y="373851"/>
            <a:ext cx="5188645"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err="1">
                <a:ln>
                  <a:solidFill>
                    <a:schemeClr val="accent2"/>
                  </a:solidFill>
                </a:ln>
                <a:solidFill>
                  <a:schemeClr val="accent2"/>
                </a:solidFill>
                <a:effectLst/>
                <a:latin typeface="Arial Narrow" panose="020B0606020202030204" pitchFamily="34" charset="0"/>
              </a:rPr>
              <a:t>Kątowe</a:t>
            </a:r>
            <a:r>
              <a:rPr lang="en-US" sz="3200" b="1" cap="none" spc="0" dirty="0">
                <a:ln>
                  <a:solidFill>
                    <a:schemeClr val="accent2"/>
                  </a:solidFill>
                </a:ln>
                <a:solidFill>
                  <a:schemeClr val="accent2"/>
                </a:solidFill>
                <a:effectLst/>
                <a:latin typeface="Arial Narrow" panose="020B0606020202030204" pitchFamily="34" charset="0"/>
              </a:rPr>
              <a:t> </a:t>
            </a:r>
            <a:r>
              <a:rPr lang="en-US" sz="3200" b="1" cap="none" spc="0" dirty="0" err="1">
                <a:ln>
                  <a:solidFill>
                    <a:schemeClr val="accent2"/>
                  </a:solidFill>
                </a:ln>
                <a:solidFill>
                  <a:schemeClr val="accent2"/>
                </a:solidFill>
                <a:effectLst/>
                <a:latin typeface="Arial Narrow" panose="020B0606020202030204" pitchFamily="34" charset="0"/>
              </a:rPr>
              <a:t>równanie</a:t>
            </a:r>
            <a:r>
              <a:rPr lang="en-US" sz="3200" b="1" cap="none" spc="0" dirty="0">
                <a:ln>
                  <a:solidFill>
                    <a:schemeClr val="accent2"/>
                  </a:solidFill>
                </a:ln>
                <a:solidFill>
                  <a:schemeClr val="accent2"/>
                </a:solidFill>
                <a:effectLst/>
                <a:latin typeface="Arial Narrow" panose="020B0606020202030204" pitchFamily="34" charset="0"/>
              </a:rPr>
              <a:t> </a:t>
            </a:r>
            <a:r>
              <a:rPr lang="en-US" sz="3200" b="1" cap="none" spc="0" dirty="0" err="1">
                <a:ln>
                  <a:solidFill>
                    <a:schemeClr val="accent2"/>
                  </a:solidFill>
                </a:ln>
                <a:solidFill>
                  <a:schemeClr val="accent2"/>
                </a:solidFill>
                <a:effectLst/>
                <a:latin typeface="Arial Narrow" panose="020B0606020202030204" pitchFamily="34" charset="0"/>
              </a:rPr>
              <a:t>pędu</a:t>
            </a:r>
            <a:r>
              <a:rPr lang="en-US" sz="3200" b="1" cap="none" spc="0" dirty="0">
                <a:ln>
                  <a:solidFill>
                    <a:schemeClr val="accent2"/>
                  </a:solidFill>
                </a:ln>
                <a:solidFill>
                  <a:schemeClr val="accent2"/>
                </a:solidFill>
                <a:effectLst/>
                <a:latin typeface="Arial Narrow" panose="020B0606020202030204" pitchFamily="34" charset="0"/>
              </a:rPr>
              <a:t> do </a:t>
            </a:r>
            <a:r>
              <a:rPr lang="en-US" sz="3200" b="1" cap="none" spc="0" dirty="0" err="1">
                <a:ln>
                  <a:solidFill>
                    <a:schemeClr val="accent2"/>
                  </a:solidFill>
                </a:ln>
                <a:solidFill>
                  <a:schemeClr val="accent2"/>
                </a:solidFill>
                <a:effectLst/>
                <a:latin typeface="Arial Narrow" panose="020B0606020202030204" pitchFamily="34" charset="0"/>
              </a:rPr>
              <a:t>obracania</a:t>
            </a:r>
            <a:r>
              <a:rPr lang="en-US" sz="3200" b="1" cap="none" spc="0" dirty="0">
                <a:ln>
                  <a:solidFill>
                    <a:schemeClr val="accent2"/>
                  </a:solidFill>
                </a:ln>
                <a:solidFill>
                  <a:schemeClr val="accent2"/>
                </a:solidFill>
                <a:effectLst/>
                <a:latin typeface="Arial Narrow" panose="020B0606020202030204" pitchFamily="34" charset="0"/>
              </a:rPr>
              <a:t> </a:t>
            </a:r>
            <a:r>
              <a:rPr lang="en-US" sz="3200" b="1" cap="none" spc="0" dirty="0" err="1">
                <a:ln>
                  <a:solidFill>
                    <a:schemeClr val="accent2"/>
                  </a:solidFill>
                </a:ln>
                <a:solidFill>
                  <a:schemeClr val="accent2"/>
                </a:solidFill>
                <a:effectLst/>
                <a:latin typeface="Arial Narrow" panose="020B0606020202030204" pitchFamily="34" charset="0"/>
              </a:rPr>
              <a:t>się</a:t>
            </a:r>
            <a:r>
              <a:rPr lang="en-US" sz="3200" b="1" cap="none" spc="0" dirty="0">
                <a:ln>
                  <a:solidFill>
                    <a:schemeClr val="accent2"/>
                  </a:solidFill>
                </a:ln>
                <a:solidFill>
                  <a:schemeClr val="accent2"/>
                </a:solidFill>
                <a:effectLst/>
                <a:latin typeface="Arial Narrow" panose="020B0606020202030204" pitchFamily="34" charset="0"/>
              </a:rPr>
              <a:t> w </a:t>
            </a:r>
            <a:r>
              <a:rPr lang="en-US" sz="3200" b="1" cap="none" spc="0" dirty="0" err="1">
                <a:ln>
                  <a:solidFill>
                    <a:schemeClr val="accent2"/>
                  </a:solidFill>
                </a:ln>
                <a:solidFill>
                  <a:schemeClr val="accent2"/>
                </a:solidFill>
                <a:effectLst/>
                <a:latin typeface="Arial Narrow" panose="020B0606020202030204" pitchFamily="34" charset="0"/>
              </a:rPr>
              <a:t>łyżwiarstwie</a:t>
            </a:r>
            <a:r>
              <a:rPr lang="en-US" sz="3200" b="1" cap="none" spc="0" dirty="0">
                <a:ln>
                  <a:solidFill>
                    <a:schemeClr val="accent2"/>
                  </a:solidFill>
                </a:ln>
                <a:solidFill>
                  <a:schemeClr val="accent2"/>
                </a:solidFill>
                <a:effectLst/>
                <a:latin typeface="Arial Narrow" panose="020B0606020202030204" pitchFamily="34" charset="0"/>
              </a:rPr>
              <a:t> </a:t>
            </a:r>
            <a:r>
              <a:rPr lang="en-US" sz="3200" b="1" cap="none" spc="0" dirty="0" err="1">
                <a:ln>
                  <a:solidFill>
                    <a:schemeClr val="accent2"/>
                  </a:solidFill>
                </a:ln>
                <a:solidFill>
                  <a:schemeClr val="accent2"/>
                </a:solidFill>
                <a:effectLst/>
                <a:latin typeface="Arial Narrow" panose="020B0606020202030204" pitchFamily="34" charset="0"/>
              </a:rPr>
              <a:t>figurowym</a:t>
            </a:r>
            <a:endParaRPr lang="pl-PL" sz="3200" b="1" cap="none" spc="0" dirty="0">
              <a:ln>
                <a:solidFill>
                  <a:schemeClr val="accent2"/>
                </a:solidFill>
              </a:ln>
              <a:solidFill>
                <a:schemeClr val="accent2"/>
              </a:solidFill>
              <a:effectLst/>
              <a:latin typeface="Arial Narrow" panose="020B0606020202030204" pitchFamily="34" charset="0"/>
            </a:endParaRPr>
          </a:p>
        </p:txBody>
      </p:sp>
      <p:sp>
        <p:nvSpPr>
          <p:cNvPr id="12" name="pole tekstowe 11">
            <a:extLst>
              <a:ext uri="{FF2B5EF4-FFF2-40B4-BE49-F238E27FC236}">
                <a16:creationId xmlns:a16="http://schemas.microsoft.com/office/drawing/2014/main" id="{19BAB73E-4AB4-43E8-A69A-7798334BBF74}"/>
              </a:ext>
            </a:extLst>
          </p:cNvPr>
          <p:cNvSpPr txBox="1"/>
          <p:nvPr/>
        </p:nvSpPr>
        <p:spPr>
          <a:xfrm>
            <a:off x="2158467" y="2491034"/>
            <a:ext cx="1368877"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a:t>I</a:t>
            </a:r>
            <a:r>
              <a:rPr lang="en-US" sz="2400" b="1" baseline="-25000" dirty="0"/>
              <a:t>1</a:t>
            </a:r>
            <a:r>
              <a:rPr lang="en-US" sz="2400" b="1" dirty="0"/>
              <a:t>w</a:t>
            </a:r>
            <a:r>
              <a:rPr lang="en-US" sz="2400" b="1" baseline="-25000" dirty="0"/>
              <a:t>1</a:t>
            </a:r>
            <a:r>
              <a:rPr lang="en-US" sz="2400" b="1" dirty="0"/>
              <a:t>=I</a:t>
            </a:r>
            <a:r>
              <a:rPr lang="en-US" sz="2400" b="1" baseline="-25000" dirty="0"/>
              <a:t>2</a:t>
            </a:r>
            <a:r>
              <a:rPr lang="en-US" sz="2400" b="1" dirty="0"/>
              <a:t>w</a:t>
            </a:r>
            <a:r>
              <a:rPr lang="en-US" sz="2400" b="1" baseline="-25000" dirty="0"/>
              <a:t>2</a:t>
            </a:r>
          </a:p>
          <a:p>
            <a:endParaRPr lang="pl-PL" dirty="0"/>
          </a:p>
        </p:txBody>
      </p:sp>
      <p:pic>
        <p:nvPicPr>
          <p:cNvPr id="13" name="Obraz 12">
            <a:extLst>
              <a:ext uri="{FF2B5EF4-FFF2-40B4-BE49-F238E27FC236}">
                <a16:creationId xmlns:a16="http://schemas.microsoft.com/office/drawing/2014/main" id="{B55F6F4A-2C4D-4D58-AB11-95E769D0AA83}"/>
              </a:ext>
            </a:extLst>
          </p:cNvPr>
          <p:cNvPicPr>
            <a:picLocks noChangeAspect="1"/>
          </p:cNvPicPr>
          <p:nvPr/>
        </p:nvPicPr>
        <p:blipFill>
          <a:blip r:embed="rId2"/>
          <a:stretch>
            <a:fillRect/>
          </a:stretch>
        </p:blipFill>
        <p:spPr>
          <a:xfrm>
            <a:off x="5899037" y="1300557"/>
            <a:ext cx="5627878" cy="42562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80991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Freeform: Shape 11">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13">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Obraz 6" descr="Obraz zawierający jazda na nartach, śnieg, zewnętrzne, wzgórze&#10;&#10;Opis wygenerowany automatycznie">
            <a:extLst>
              <a:ext uri="{FF2B5EF4-FFF2-40B4-BE49-F238E27FC236}">
                <a16:creationId xmlns:a16="http://schemas.microsoft.com/office/drawing/2014/main" id="{8656C3DE-135F-464C-A011-20A40CCB7A2E}"/>
              </a:ext>
            </a:extLst>
          </p:cNvPr>
          <p:cNvPicPr>
            <a:picLocks noChangeAspect="1"/>
          </p:cNvPicPr>
          <p:nvPr/>
        </p:nvPicPr>
        <p:blipFill>
          <a:blip r:embed="rId2"/>
          <a:stretch>
            <a:fillRect/>
          </a:stretch>
        </p:blipFill>
        <p:spPr>
          <a:xfrm>
            <a:off x="391103" y="286808"/>
            <a:ext cx="4051550" cy="4818592"/>
          </a:xfrm>
          <a:prstGeom prst="rect">
            <a:avLst/>
          </a:prstGeom>
        </p:spPr>
      </p:pic>
      <p:sp>
        <p:nvSpPr>
          <p:cNvPr id="8" name="Prostokąt 7">
            <a:extLst>
              <a:ext uri="{FF2B5EF4-FFF2-40B4-BE49-F238E27FC236}">
                <a16:creationId xmlns:a16="http://schemas.microsoft.com/office/drawing/2014/main" id="{21CC0EC9-BFA2-41AF-902B-61FA9851CABA}"/>
              </a:ext>
            </a:extLst>
          </p:cNvPr>
          <p:cNvSpPr/>
          <p:nvPr/>
        </p:nvSpPr>
        <p:spPr>
          <a:xfrm>
            <a:off x="7440420" y="0"/>
            <a:ext cx="344158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kern="1200" cap="none" spc="0" dirty="0" err="1">
                <a:ln>
                  <a:solidFill>
                    <a:schemeClr val="accent2"/>
                  </a:solidFill>
                </a:ln>
                <a:solidFill>
                  <a:schemeClr val="accent2"/>
                </a:solidFill>
                <a:effectLst/>
                <a:latin typeface="Arial Narrow" panose="020B0606020202030204" pitchFamily="34" charset="0"/>
                <a:ea typeface="+mj-ea"/>
                <a:cs typeface="+mj-cs"/>
              </a:rPr>
              <a:t>Narciarstwo</a:t>
            </a:r>
            <a:endParaRPr lang="pl-PL" sz="5400" b="1" cap="none" spc="0" dirty="0">
              <a:ln>
                <a:solidFill>
                  <a:schemeClr val="accent2"/>
                </a:solidFill>
              </a:ln>
              <a:solidFill>
                <a:schemeClr val="accent2"/>
              </a:solidFill>
              <a:effectLst/>
              <a:latin typeface="Arial Narrow" panose="020B0606020202030204" pitchFamily="34" charset="0"/>
            </a:endParaRPr>
          </a:p>
        </p:txBody>
      </p:sp>
      <p:graphicFrame>
        <p:nvGraphicFramePr>
          <p:cNvPr id="10" name="Diagram 9">
            <a:extLst>
              <a:ext uri="{FF2B5EF4-FFF2-40B4-BE49-F238E27FC236}">
                <a16:creationId xmlns:a16="http://schemas.microsoft.com/office/drawing/2014/main" id="{19865873-A875-4E93-A7BB-EB5AEFCE9709}"/>
              </a:ext>
            </a:extLst>
          </p:cNvPr>
          <p:cNvGraphicFramePr/>
          <p:nvPr>
            <p:extLst>
              <p:ext uri="{D42A27DB-BD31-4B8C-83A1-F6EECF244321}">
                <p14:modId xmlns:p14="http://schemas.microsoft.com/office/powerpoint/2010/main" val="4107606179"/>
              </p:ext>
            </p:extLst>
          </p:nvPr>
        </p:nvGraphicFramePr>
        <p:xfrm>
          <a:off x="5097212" y="1256146"/>
          <a:ext cx="8128000" cy="5423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2665957"/>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ymbol zastępczy zawartości 2">
            <a:extLst>
              <a:ext uri="{FF2B5EF4-FFF2-40B4-BE49-F238E27FC236}">
                <a16:creationId xmlns:a16="http://schemas.microsoft.com/office/drawing/2014/main" id="{F0A862AB-75FC-46C7-9C23-6C899D2F8247}"/>
              </a:ext>
            </a:extLst>
          </p:cNvPr>
          <p:cNvSpPr>
            <a:spLocks noGrp="1"/>
          </p:cNvSpPr>
          <p:nvPr>
            <p:ph idx="1"/>
          </p:nvPr>
        </p:nvSpPr>
        <p:spPr>
          <a:xfrm>
            <a:off x="268326" y="2527737"/>
            <a:ext cx="4675426" cy="3704580"/>
          </a:xfrm>
        </p:spPr>
        <p:style>
          <a:lnRef idx="2">
            <a:schemeClr val="accent2"/>
          </a:lnRef>
          <a:fillRef idx="1">
            <a:schemeClr val="lt1"/>
          </a:fillRef>
          <a:effectRef idx="0">
            <a:schemeClr val="accent2"/>
          </a:effectRef>
          <a:fontRef idx="minor">
            <a:schemeClr val="dk1"/>
          </a:fontRef>
        </p:style>
        <p:txBody>
          <a:bodyPr anchor="t">
            <a:normAutofit/>
          </a:bodyPr>
          <a:lstStyle/>
          <a:p>
            <a:pPr marL="0" indent="0" algn="ctr">
              <a:buNone/>
            </a:pPr>
            <a:r>
              <a:rPr lang="pl-PL" sz="3200" dirty="0">
                <a:latin typeface="Arial Narrow" panose="020B0606020202030204" pitchFamily="34" charset="0"/>
              </a:rPr>
              <a:t>Przy wykonaniu skoku o tyczce wykorzystujemy wiele energii.</a:t>
            </a:r>
          </a:p>
          <a:p>
            <a:pPr marL="0" indent="0" algn="ctr">
              <a:buNone/>
            </a:pPr>
            <a:r>
              <a:rPr lang="pl-PL" sz="3200" dirty="0">
                <a:latin typeface="Arial Narrow" panose="020B0606020202030204" pitchFamily="34" charset="0"/>
              </a:rPr>
              <a:t>Istotą skoku o tyczce jest zamiana energii kinetycznej w energię potencjalną.</a:t>
            </a:r>
          </a:p>
          <a:p>
            <a:pPr marL="0" indent="0">
              <a:buNone/>
            </a:pPr>
            <a:endParaRPr lang="pl-PL" sz="1800" dirty="0"/>
          </a:p>
        </p:txBody>
      </p:sp>
      <p:pic>
        <p:nvPicPr>
          <p:cNvPr id="4" name="Obraz 3">
            <a:extLst>
              <a:ext uri="{FF2B5EF4-FFF2-40B4-BE49-F238E27FC236}">
                <a16:creationId xmlns:a16="http://schemas.microsoft.com/office/drawing/2014/main" id="{BED5C303-42D3-41ED-98C6-21BE0B202FD1}"/>
              </a:ext>
            </a:extLst>
          </p:cNvPr>
          <p:cNvPicPr>
            <a:picLocks noChangeAspect="1"/>
          </p:cNvPicPr>
          <p:nvPr/>
        </p:nvPicPr>
        <p:blipFill rotWithShape="1">
          <a:blip r:embed="rId2"/>
          <a:srcRect r="-1" b="376"/>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10" name="Prostokąt 9">
            <a:extLst>
              <a:ext uri="{FF2B5EF4-FFF2-40B4-BE49-F238E27FC236}">
                <a16:creationId xmlns:a16="http://schemas.microsoft.com/office/drawing/2014/main" id="{91D89CC5-5DBD-4801-8081-FE25B9EBAACB}"/>
              </a:ext>
            </a:extLst>
          </p:cNvPr>
          <p:cNvSpPr/>
          <p:nvPr/>
        </p:nvSpPr>
        <p:spPr>
          <a:xfrm>
            <a:off x="538422" y="1231920"/>
            <a:ext cx="413523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l-PL" sz="5400" b="1" cap="none" spc="0" dirty="0">
                <a:ln>
                  <a:solidFill>
                    <a:schemeClr val="accent2"/>
                  </a:solidFill>
                </a:ln>
                <a:solidFill>
                  <a:schemeClr val="accent2"/>
                </a:solidFill>
                <a:effectLst/>
                <a:latin typeface="Arial Narrow" panose="020B0606020202030204" pitchFamily="34" charset="0"/>
              </a:rPr>
              <a:t>Skoki o tyczce</a:t>
            </a:r>
          </a:p>
        </p:txBody>
      </p:sp>
    </p:spTree>
    <p:extLst>
      <p:ext uri="{BB962C8B-B14F-4D97-AF65-F5344CB8AC3E}">
        <p14:creationId xmlns:p14="http://schemas.microsoft.com/office/powerpoint/2010/main" val="1637061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Obraz 5">
            <a:extLst>
              <a:ext uri="{FF2B5EF4-FFF2-40B4-BE49-F238E27FC236}">
                <a16:creationId xmlns:a16="http://schemas.microsoft.com/office/drawing/2014/main" id="{59E66904-2337-476A-BF0A-981526135768}"/>
              </a:ext>
            </a:extLst>
          </p:cNvPr>
          <p:cNvPicPr>
            <a:picLocks noChangeAspect="1"/>
          </p:cNvPicPr>
          <p:nvPr/>
        </p:nvPicPr>
        <p:blipFill>
          <a:blip r:embed="rId2"/>
          <a:stretch>
            <a:fillRect/>
          </a:stretch>
        </p:blipFill>
        <p:spPr>
          <a:xfrm>
            <a:off x="480060" y="1708134"/>
            <a:ext cx="3425957" cy="3441251"/>
          </a:xfrm>
          <a:prstGeom prst="rect">
            <a:avLst/>
          </a:prstGeom>
        </p:spPr>
      </p:pic>
      <p:graphicFrame>
        <p:nvGraphicFramePr>
          <p:cNvPr id="12" name="Diagram 11">
            <a:extLst>
              <a:ext uri="{FF2B5EF4-FFF2-40B4-BE49-F238E27FC236}">
                <a16:creationId xmlns:a16="http://schemas.microsoft.com/office/drawing/2014/main" id="{5425C8AF-BD4D-45C5-8366-469B300D0D2D}"/>
              </a:ext>
            </a:extLst>
          </p:cNvPr>
          <p:cNvGraphicFramePr/>
          <p:nvPr>
            <p:extLst>
              <p:ext uri="{D42A27DB-BD31-4B8C-83A1-F6EECF244321}">
                <p14:modId xmlns:p14="http://schemas.microsoft.com/office/powerpoint/2010/main" val="3278339635"/>
              </p:ext>
            </p:extLst>
          </p:nvPr>
        </p:nvGraphicFramePr>
        <p:xfrm>
          <a:off x="4550923" y="1126545"/>
          <a:ext cx="7161017" cy="5500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rostokąt 6">
            <a:extLst>
              <a:ext uri="{FF2B5EF4-FFF2-40B4-BE49-F238E27FC236}">
                <a16:creationId xmlns:a16="http://schemas.microsoft.com/office/drawing/2014/main" id="{728A1BCC-64C9-4F59-8F1F-57E33E0B80C0}"/>
              </a:ext>
            </a:extLst>
          </p:cNvPr>
          <p:cNvSpPr/>
          <p:nvPr/>
        </p:nvSpPr>
        <p:spPr>
          <a:xfrm>
            <a:off x="2785740" y="0"/>
            <a:ext cx="603460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l-PL" sz="5400" b="1" cap="none" spc="0" dirty="0">
                <a:ln>
                  <a:solidFill>
                    <a:schemeClr val="accent2"/>
                  </a:solidFill>
                </a:ln>
                <a:solidFill>
                  <a:schemeClr val="accent2"/>
                </a:solidFill>
                <a:effectLst/>
                <a:latin typeface="Arial Narrow" panose="020B0606020202030204" pitchFamily="34" charset="0"/>
              </a:rPr>
              <a:t>Etapy skoku o tyczce</a:t>
            </a:r>
          </a:p>
        </p:txBody>
      </p:sp>
    </p:spTree>
    <p:extLst>
      <p:ext uri="{BB962C8B-B14F-4D97-AF65-F5344CB8AC3E}">
        <p14:creationId xmlns:p14="http://schemas.microsoft.com/office/powerpoint/2010/main" val="3072051777"/>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97E4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az 4">
            <a:extLst>
              <a:ext uri="{FF2B5EF4-FFF2-40B4-BE49-F238E27FC236}">
                <a16:creationId xmlns:a16="http://schemas.microsoft.com/office/drawing/2014/main" id="{A1DB25B4-1F6B-4543-9394-DB75732902BA}"/>
              </a:ext>
            </a:extLst>
          </p:cNvPr>
          <p:cNvPicPr>
            <a:picLocks noChangeAspect="1"/>
          </p:cNvPicPr>
          <p:nvPr/>
        </p:nvPicPr>
        <p:blipFill rotWithShape="1">
          <a:blip r:embed="rId2"/>
          <a:srcRect t="3685" r="1" b="8479"/>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E504AA8A-EDBC-4D65-9F63-B15B89EB5BBC}"/>
              </a:ext>
            </a:extLst>
          </p:cNvPr>
          <p:cNvSpPr>
            <a:spLocks noGrp="1"/>
          </p:cNvSpPr>
          <p:nvPr>
            <p:ph idx="1"/>
          </p:nvPr>
        </p:nvSpPr>
        <p:spPr>
          <a:xfrm>
            <a:off x="7906685" y="1002818"/>
            <a:ext cx="3591551" cy="4852362"/>
          </a:xfrm>
        </p:spPr>
        <p:txBody>
          <a:bodyPr anchor="ctr">
            <a:normAutofit/>
          </a:bodyPr>
          <a:lstStyle/>
          <a:p>
            <a:pPr marL="0" indent="0">
              <a:buNone/>
            </a:pPr>
            <a:r>
              <a:rPr lang="pl-PL" b="1" dirty="0">
                <a:solidFill>
                  <a:srgbClr val="FFFFFF"/>
                </a:solidFill>
                <a:latin typeface="Arial Narrow" panose="020B0606020202030204" pitchFamily="34" charset="0"/>
              </a:rPr>
              <a:t>W pchnięciu kulą obecny jest rzut ukośny. </a:t>
            </a:r>
          </a:p>
          <a:p>
            <a:r>
              <a:rPr lang="pl-PL" b="1" dirty="0">
                <a:solidFill>
                  <a:srgbClr val="FFFFFF"/>
                </a:solidFill>
                <a:latin typeface="Arial Narrow" panose="020B0606020202030204" pitchFamily="34" charset="0"/>
              </a:rPr>
              <a:t>V</a:t>
            </a:r>
            <a:r>
              <a:rPr lang="pl-PL" b="1" baseline="-25000" dirty="0">
                <a:solidFill>
                  <a:srgbClr val="FFFFFF"/>
                </a:solidFill>
                <a:latin typeface="Arial Narrow" panose="020B0606020202030204" pitchFamily="34" charset="0"/>
              </a:rPr>
              <a:t>0</a:t>
            </a:r>
            <a:r>
              <a:rPr lang="pl-PL" b="1" dirty="0">
                <a:solidFill>
                  <a:srgbClr val="FFFFFF"/>
                </a:solidFill>
                <a:latin typeface="Arial Narrow" panose="020B0606020202030204" pitchFamily="34" charset="0"/>
              </a:rPr>
              <a:t>-prędkość początkowa kuli</a:t>
            </a:r>
          </a:p>
          <a:p>
            <a:r>
              <a:rPr lang="pl-PL" b="1" dirty="0">
                <a:solidFill>
                  <a:srgbClr val="FFFFFF"/>
                </a:solidFill>
                <a:latin typeface="Arial Narrow" panose="020B0606020202030204" pitchFamily="34" charset="0"/>
              </a:rPr>
              <a:t>Z- zasięg rzutu</a:t>
            </a:r>
          </a:p>
          <a:p>
            <a:r>
              <a:rPr lang="pl-PL" b="1" dirty="0" err="1">
                <a:solidFill>
                  <a:srgbClr val="FFFFFF"/>
                </a:solidFill>
                <a:latin typeface="Arial Narrow" panose="020B0606020202030204" pitchFamily="34" charset="0"/>
              </a:rPr>
              <a:t>h</a:t>
            </a:r>
            <a:r>
              <a:rPr lang="pl-PL" b="1" baseline="-25000" dirty="0" err="1">
                <a:solidFill>
                  <a:srgbClr val="FFFFFF"/>
                </a:solidFill>
                <a:latin typeface="Arial Narrow" panose="020B0606020202030204" pitchFamily="34" charset="0"/>
              </a:rPr>
              <a:t>max</a:t>
            </a:r>
            <a:r>
              <a:rPr lang="pl-PL" b="1" dirty="0">
                <a:solidFill>
                  <a:srgbClr val="FFFFFF"/>
                </a:solidFill>
                <a:latin typeface="Arial Narrow" panose="020B0606020202030204" pitchFamily="34" charset="0"/>
              </a:rPr>
              <a:t>- wysokość maksymalna kuli</a:t>
            </a:r>
          </a:p>
          <a:p>
            <a:pPr marL="0" indent="0">
              <a:buNone/>
            </a:pPr>
            <a:endParaRPr lang="pl-PL" sz="2000" dirty="0">
              <a:solidFill>
                <a:srgbClr val="FFFFFF"/>
              </a:solidFill>
            </a:endParaRPr>
          </a:p>
        </p:txBody>
      </p:sp>
      <p:sp>
        <p:nvSpPr>
          <p:cNvPr id="4" name="Prostokąt 3">
            <a:extLst>
              <a:ext uri="{FF2B5EF4-FFF2-40B4-BE49-F238E27FC236}">
                <a16:creationId xmlns:a16="http://schemas.microsoft.com/office/drawing/2014/main" id="{B046B584-957E-47F9-9DB0-5AD6C69AE8DA}"/>
              </a:ext>
            </a:extLst>
          </p:cNvPr>
          <p:cNvSpPr/>
          <p:nvPr/>
        </p:nvSpPr>
        <p:spPr>
          <a:xfrm>
            <a:off x="3023462" y="5092468"/>
            <a:ext cx="426386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l-PL" sz="5400" b="1" cap="none" spc="0" dirty="0">
                <a:ln>
                  <a:solidFill>
                    <a:schemeClr val="accent2"/>
                  </a:solidFill>
                </a:ln>
                <a:solidFill>
                  <a:schemeClr val="accent2"/>
                </a:solidFill>
                <a:effectLst/>
                <a:latin typeface="Arial Narrow" panose="020B0606020202030204" pitchFamily="34" charset="0"/>
              </a:rPr>
              <a:t>Pchnięcie kulą</a:t>
            </a:r>
          </a:p>
        </p:txBody>
      </p:sp>
    </p:spTree>
    <p:extLst>
      <p:ext uri="{BB962C8B-B14F-4D97-AF65-F5344CB8AC3E}">
        <p14:creationId xmlns:p14="http://schemas.microsoft.com/office/powerpoint/2010/main" val="2850210042"/>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az 5" descr="Obraz zawierający trawa, zewnętrzne, sport, pole&#10;&#10;Opis wygenerowany automatycznie">
            <a:extLst>
              <a:ext uri="{FF2B5EF4-FFF2-40B4-BE49-F238E27FC236}">
                <a16:creationId xmlns:a16="http://schemas.microsoft.com/office/drawing/2014/main" id="{7925295F-FA98-40F3-AF43-D1923819F8D2}"/>
              </a:ext>
            </a:extLst>
          </p:cNvPr>
          <p:cNvPicPr>
            <a:picLocks noChangeAspect="1"/>
          </p:cNvPicPr>
          <p:nvPr/>
        </p:nvPicPr>
        <p:blipFill rotWithShape="1">
          <a:blip r:embed="rId2"/>
          <a:srcRect b="881"/>
          <a:stretch/>
        </p:blipFill>
        <p:spPr>
          <a:xfrm>
            <a:off x="20" y="10"/>
            <a:ext cx="12191980" cy="6857990"/>
          </a:xfrm>
          <a:prstGeom prst="rect">
            <a:avLst/>
          </a:prstGeom>
        </p:spPr>
      </p:pic>
      <p:sp>
        <p:nvSpPr>
          <p:cNvPr id="1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8"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Prostokąt 7">
            <a:extLst>
              <a:ext uri="{FF2B5EF4-FFF2-40B4-BE49-F238E27FC236}">
                <a16:creationId xmlns:a16="http://schemas.microsoft.com/office/drawing/2014/main" id="{BF9BE291-DEEF-489E-B66B-4485E2E11905}"/>
              </a:ext>
            </a:extLst>
          </p:cNvPr>
          <p:cNvSpPr/>
          <p:nvPr/>
        </p:nvSpPr>
        <p:spPr>
          <a:xfrm>
            <a:off x="7595537" y="3990052"/>
            <a:ext cx="470500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chemeClr val="accent2"/>
                  </a:solidFill>
                </a:ln>
                <a:solidFill>
                  <a:schemeClr val="accent2"/>
                </a:solidFill>
                <a:effectLst/>
                <a:latin typeface="Arial Narrow" panose="020B0606020202030204" pitchFamily="34" charset="0"/>
              </a:rPr>
              <a:t>Rzut</a:t>
            </a:r>
            <a:r>
              <a:rPr lang="en-US" sz="5400" b="1" cap="none" spc="0" dirty="0">
                <a:ln>
                  <a:solidFill>
                    <a:schemeClr val="accent2"/>
                  </a:solidFill>
                </a:ln>
                <a:solidFill>
                  <a:schemeClr val="accent2"/>
                </a:solidFill>
                <a:effectLst/>
                <a:latin typeface="Arial Narrow" panose="020B0606020202030204" pitchFamily="34" charset="0"/>
              </a:rPr>
              <a:t> </a:t>
            </a:r>
            <a:r>
              <a:rPr lang="en-US" sz="5400" b="1" cap="none" spc="0" dirty="0" err="1">
                <a:ln>
                  <a:solidFill>
                    <a:schemeClr val="accent2"/>
                  </a:solidFill>
                </a:ln>
                <a:solidFill>
                  <a:schemeClr val="accent2"/>
                </a:solidFill>
                <a:effectLst/>
                <a:latin typeface="Arial Narrow" panose="020B0606020202030204" pitchFamily="34" charset="0"/>
              </a:rPr>
              <a:t>oszczepem</a:t>
            </a:r>
            <a:endParaRPr lang="pl-PL" sz="5400" b="1" cap="none" spc="0" dirty="0">
              <a:ln>
                <a:solidFill>
                  <a:schemeClr val="accent2"/>
                </a:solidFill>
              </a:ln>
              <a:solidFill>
                <a:schemeClr val="accent2"/>
              </a:solidFill>
              <a:effectLst/>
              <a:latin typeface="Arial Narrow" panose="020B0606020202030204" pitchFamily="34" charset="0"/>
            </a:endParaRPr>
          </a:p>
        </p:txBody>
      </p:sp>
    </p:spTree>
    <p:extLst>
      <p:ext uri="{BB962C8B-B14F-4D97-AF65-F5344CB8AC3E}">
        <p14:creationId xmlns:p14="http://schemas.microsoft.com/office/powerpoint/2010/main" val="863670603"/>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C91D573-4E2E-4569-8CD8-3D8F41754F00}"/>
              </a:ext>
            </a:extLst>
          </p:cNvPr>
          <p:cNvSpPr>
            <a:spLocks noGrp="1"/>
          </p:cNvSpPr>
          <p:nvPr>
            <p:ph idx="1"/>
          </p:nvPr>
        </p:nvSpPr>
        <p:spPr>
          <a:xfrm>
            <a:off x="669756" y="1411548"/>
            <a:ext cx="6147493" cy="498037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ctr">
              <a:buNone/>
            </a:pPr>
            <a:endParaRPr lang="pl-PL" sz="1200" dirty="0">
              <a:solidFill>
                <a:schemeClr val="bg1"/>
              </a:solidFill>
            </a:endParaRPr>
          </a:p>
          <a:p>
            <a:pPr marL="0" indent="0" algn="ctr">
              <a:buNone/>
            </a:pPr>
            <a:r>
              <a:rPr lang="pl-PL" sz="2600" dirty="0">
                <a:solidFill>
                  <a:schemeClr val="bg1"/>
                </a:solidFill>
              </a:rPr>
              <a:t>Wielu biegaczy boryka się ze złymi nawykami ruchu jak bieganie w pozycji pionowej (siła grawitacji ciągnie w dół). Jednak gdy biegacz troszkę się pochyli- siła grawitacji pociągnie go do przodu. Kolejnym przykładem zastosowania fizyki są wymachy rąk. Załóżmy, że ręka jest wahadłem: jeśli jest wyprostowana (długa) potrzebujesz więcej siły. Zginając rękę w łokciach skracamy wahadło dzięki czemu możemy zwiększyć częstotliwość zużywając mniej "paliwa".</a:t>
            </a:r>
          </a:p>
          <a:p>
            <a:pPr marL="0" indent="0">
              <a:buNone/>
            </a:pPr>
            <a:endParaRPr lang="pl-PL" sz="2400" dirty="0"/>
          </a:p>
        </p:txBody>
      </p:sp>
      <p:pic>
        <p:nvPicPr>
          <p:cNvPr id="4" name="Obraz 3">
            <a:extLst>
              <a:ext uri="{FF2B5EF4-FFF2-40B4-BE49-F238E27FC236}">
                <a16:creationId xmlns:a16="http://schemas.microsoft.com/office/drawing/2014/main" id="{5AD50119-548C-4692-A88D-F658D9C30BF3}"/>
              </a:ext>
            </a:extLst>
          </p:cNvPr>
          <p:cNvPicPr>
            <a:picLocks noChangeAspect="1"/>
          </p:cNvPicPr>
          <p:nvPr/>
        </p:nvPicPr>
        <p:blipFill rotWithShape="1">
          <a:blip r:embed="rId2"/>
          <a:srcRect l="16081" r="16265"/>
          <a:stretch/>
        </p:blipFill>
        <p:spPr>
          <a:xfrm>
            <a:off x="7552266" y="10"/>
            <a:ext cx="4639733" cy="6857990"/>
          </a:xfrm>
          <a:prstGeom prst="rect">
            <a:avLst/>
          </a:prstGeom>
        </p:spPr>
      </p:pic>
      <p:sp>
        <p:nvSpPr>
          <p:cNvPr id="5" name="Prostokąt 4">
            <a:extLst>
              <a:ext uri="{FF2B5EF4-FFF2-40B4-BE49-F238E27FC236}">
                <a16:creationId xmlns:a16="http://schemas.microsoft.com/office/drawing/2014/main" id="{CCA7702C-1B35-48E8-89CD-310969BF02A1}"/>
              </a:ext>
            </a:extLst>
          </p:cNvPr>
          <p:cNvSpPr/>
          <p:nvPr/>
        </p:nvSpPr>
        <p:spPr>
          <a:xfrm>
            <a:off x="2424392" y="232719"/>
            <a:ext cx="263822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l-PL" sz="5400" b="1" cap="none" spc="0" dirty="0">
                <a:ln>
                  <a:solidFill>
                    <a:schemeClr val="accent2"/>
                  </a:solidFill>
                </a:ln>
                <a:solidFill>
                  <a:schemeClr val="accent2"/>
                </a:solidFill>
                <a:effectLst/>
                <a:latin typeface="Arial Narrow" panose="020B0606020202030204" pitchFamily="34" charset="0"/>
              </a:rPr>
              <a:t>Bieganie</a:t>
            </a:r>
          </a:p>
        </p:txBody>
      </p:sp>
    </p:spTree>
    <p:extLst>
      <p:ext uri="{BB962C8B-B14F-4D97-AF65-F5344CB8AC3E}">
        <p14:creationId xmlns:p14="http://schemas.microsoft.com/office/powerpoint/2010/main" val="3099918430"/>
      </p:ext>
    </p:extLst>
  </p:cSld>
  <p:clrMapOvr>
    <a:overrideClrMapping bg1="dk1" tx1="lt1" bg2="dk2" tx2="lt2" accent1="accent1" accent2="accent2" accent3="accent3" accent4="accent4" accent5="accent5" accent6="accent6" hlink="hlink" folHlink="folHlink"/>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AA8A4307-D276-4DDE-A422-A4C21E6726A7}"/>
              </a:ext>
            </a:extLst>
          </p:cNvPr>
          <p:cNvSpPr>
            <a:spLocks noGrp="1"/>
          </p:cNvSpPr>
          <p:nvPr>
            <p:ph idx="1"/>
          </p:nvPr>
        </p:nvSpPr>
        <p:spPr>
          <a:xfrm>
            <a:off x="5691241" y="0"/>
            <a:ext cx="5755689" cy="6858000"/>
          </a:xfrm>
        </p:spPr>
        <p:txBody>
          <a:bodyPr anchor="ctr">
            <a:normAutofit/>
          </a:bodyPr>
          <a:lstStyle/>
          <a:p>
            <a:pPr marL="0" indent="0" algn="ctr">
              <a:buNone/>
            </a:pPr>
            <a:r>
              <a:rPr lang="pl-PL" sz="2400" dirty="0">
                <a:solidFill>
                  <a:schemeClr val="bg1"/>
                </a:solidFill>
                <a:latin typeface="Bookman Old Style" panose="02050604050505020204" pitchFamily="18" charset="0"/>
              </a:rPr>
              <a:t>Jak wiemy fizyka obecna jest w naszym życiu na co dzień, choć często nie zdajemy sobie z tego sprawy. Towarzyszy nam w każdym momencie i w każdej dziedzinie, również w sporcie. To tutaj najwyraźniej widać jak bezwzględna siła grawitacji zderza się z siłą tarcia i odwrotnie. Również opór nie tylko powietrza, ale także wody odgrywa istotną rolę w sporcie, umożliwiając uprawianie takich sportów jak lekkoatletyka czy pływanie. W zasadzie gdyby nie fizyka i prawa nią rządzące, prawdopodobnie uprawianie jakiegokolwiek sportu byłoby rzeczą niewykonalną.</a:t>
            </a:r>
          </a:p>
        </p:txBody>
      </p:sp>
      <p:sp>
        <p:nvSpPr>
          <p:cNvPr id="4" name="Prostokąt 3">
            <a:extLst>
              <a:ext uri="{FF2B5EF4-FFF2-40B4-BE49-F238E27FC236}">
                <a16:creationId xmlns:a16="http://schemas.microsoft.com/office/drawing/2014/main" id="{DA9CE074-2B5F-4ED6-972D-6DBFFD17D7D1}"/>
              </a:ext>
            </a:extLst>
          </p:cNvPr>
          <p:cNvSpPr/>
          <p:nvPr/>
        </p:nvSpPr>
        <p:spPr>
          <a:xfrm>
            <a:off x="1014141" y="1721453"/>
            <a:ext cx="3932030" cy="34163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l-PL" sz="5400" b="1" cap="none" spc="0" dirty="0">
                <a:ln>
                  <a:solidFill>
                    <a:schemeClr val="accent2"/>
                  </a:solidFill>
                </a:ln>
                <a:solidFill>
                  <a:schemeClr val="accent2"/>
                </a:solidFill>
                <a:effectLst/>
              </a:rPr>
              <a:t>Fizyka w życiu codziennym i sporcie</a:t>
            </a:r>
          </a:p>
        </p:txBody>
      </p:sp>
    </p:spTree>
    <p:extLst>
      <p:ext uri="{BB962C8B-B14F-4D97-AF65-F5344CB8AC3E}">
        <p14:creationId xmlns:p14="http://schemas.microsoft.com/office/powerpoint/2010/main" val="17070740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06B9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06B9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a:extLst>
              <a:ext uri="{FF2B5EF4-FFF2-40B4-BE49-F238E27FC236}">
                <a16:creationId xmlns:a16="http://schemas.microsoft.com/office/drawing/2014/main" id="{7095E070-66F8-4E09-9FA2-41ACCC9071FE}"/>
              </a:ext>
            </a:extLst>
          </p:cNvPr>
          <p:cNvPicPr>
            <a:picLocks noChangeAspect="1"/>
          </p:cNvPicPr>
          <p:nvPr/>
        </p:nvPicPr>
        <p:blipFill rotWithShape="1">
          <a:blip r:embed="rId2"/>
          <a:srcRect l="9758" r="6249"/>
          <a:stretch/>
        </p:blipFill>
        <p:spPr>
          <a:xfrm>
            <a:off x="6256865" y="1647018"/>
            <a:ext cx="5458121" cy="3578024"/>
          </a:xfrm>
          <a:prstGeom prst="rect">
            <a:avLst/>
          </a:prstGeom>
        </p:spPr>
      </p:pic>
      <p:pic>
        <p:nvPicPr>
          <p:cNvPr id="3" name="Obraz 2">
            <a:extLst>
              <a:ext uri="{FF2B5EF4-FFF2-40B4-BE49-F238E27FC236}">
                <a16:creationId xmlns:a16="http://schemas.microsoft.com/office/drawing/2014/main" id="{0A6E8C9D-2951-41E4-86EB-93EEC9FC9305}"/>
              </a:ext>
            </a:extLst>
          </p:cNvPr>
          <p:cNvPicPr>
            <a:picLocks noChangeAspect="1"/>
          </p:cNvPicPr>
          <p:nvPr/>
        </p:nvPicPr>
        <p:blipFill>
          <a:blip r:embed="rId3"/>
          <a:stretch>
            <a:fillRect/>
          </a:stretch>
        </p:blipFill>
        <p:spPr>
          <a:xfrm>
            <a:off x="477012" y="1676087"/>
            <a:ext cx="5458121" cy="3578024"/>
          </a:xfrm>
          <a:prstGeom prst="rect">
            <a:avLst/>
          </a:prstGeom>
        </p:spPr>
      </p:pic>
    </p:spTree>
    <p:extLst>
      <p:ext uri="{BB962C8B-B14F-4D97-AF65-F5344CB8AC3E}">
        <p14:creationId xmlns:p14="http://schemas.microsoft.com/office/powerpoint/2010/main" val="386903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796CC831-BF6A-42E2-B5EB-2DC75EF88557}"/>
              </a:ext>
            </a:extLst>
          </p:cNvPr>
          <p:cNvSpPr>
            <a:spLocks noGrp="1"/>
          </p:cNvSpPr>
          <p:nvPr>
            <p:ph idx="1"/>
          </p:nvPr>
        </p:nvSpPr>
        <p:spPr>
          <a:xfrm>
            <a:off x="454358" y="2347511"/>
            <a:ext cx="5904970" cy="3979585"/>
          </a:xfrm>
          <a:solidFill>
            <a:schemeClr val="accent5">
              <a:alpha val="50000"/>
            </a:schemeClr>
          </a:solidFill>
          <a:ln>
            <a:noFill/>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normAutofit/>
          </a:bodyPr>
          <a:lstStyle/>
          <a:p>
            <a:pPr marL="0" indent="0" algn="ctr">
              <a:buNone/>
            </a:pPr>
            <a:r>
              <a:rPr lang="pl-PL" sz="2400" dirty="0">
                <a:solidFill>
                  <a:schemeClr val="tx1"/>
                </a:solidFill>
                <a:latin typeface="Arial Narrow" panose="020B0606020202030204" pitchFamily="34" charset="0"/>
              </a:rPr>
              <a:t>Każdemu nurkowanie powinno kojarzyć się z pojęciami takimi jak ciśnienie i siła wyporu czy też opór, a również z pięknym podwodnym światem. Na każde ciało zanurzone w cieczy działa zwrócona do góry siła wyporu. Wartość tej siły jest równa ciężarowi cieczy wypartej przez to ciało.</a:t>
            </a:r>
          </a:p>
          <a:p>
            <a:pPr marL="0" indent="0" algn="ctr">
              <a:buNone/>
            </a:pPr>
            <a:r>
              <a:rPr lang="pl-PL" sz="2400" dirty="0">
                <a:solidFill>
                  <a:schemeClr val="tx1"/>
                </a:solidFill>
                <a:latin typeface="Arial Narrow" panose="020B0606020202030204" pitchFamily="34" charset="0"/>
              </a:rPr>
              <a:t>Duża gęstość wody sprawia że podczas nurkowania odczuwamy opór. Opory są tym większe im mniej opływową sylwetkę przyjmie nurek oraz im szybciej się porusza.</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a:extLst>
              <a:ext uri="{FF2B5EF4-FFF2-40B4-BE49-F238E27FC236}">
                <a16:creationId xmlns:a16="http://schemas.microsoft.com/office/drawing/2014/main" id="{9D85DB82-ADB9-40F7-BBE3-6692FFC4BCA6}"/>
              </a:ext>
            </a:extLst>
          </p:cNvPr>
          <p:cNvPicPr>
            <a:picLocks noChangeAspect="1"/>
          </p:cNvPicPr>
          <p:nvPr/>
        </p:nvPicPr>
        <p:blipFill rotWithShape="1">
          <a:blip r:embed="rId2"/>
          <a:srcRect r="49084" b="35022"/>
          <a:stretch/>
        </p:blipFill>
        <p:spPr>
          <a:xfrm>
            <a:off x="7657721" y="581892"/>
            <a:ext cx="3248837" cy="2518756"/>
          </a:xfrm>
          <a:prstGeom prst="rect">
            <a:avLst/>
          </a:prstGeom>
          <a:ln>
            <a:noFill/>
          </a:ln>
          <a:effectLst>
            <a:outerShdw blurRad="292100" dist="139700" dir="2700000" algn="tl" rotWithShape="0">
              <a:srgbClr val="333333">
                <a:alpha val="65000"/>
              </a:srgbClr>
            </a:outerShdw>
          </a:effectLst>
        </p:spPr>
      </p:pic>
      <p:sp>
        <p:nvSpPr>
          <p:cNvPr id="23" name="Rectangle 2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5">
            <a:extLst>
              <a:ext uri="{FF2B5EF4-FFF2-40B4-BE49-F238E27FC236}">
                <a16:creationId xmlns:a16="http://schemas.microsoft.com/office/drawing/2014/main" id="{AF37C150-98F0-471A-9700-248A6408B208}"/>
              </a:ext>
            </a:extLst>
          </p:cNvPr>
          <p:cNvPicPr>
            <a:picLocks noChangeAspect="1"/>
          </p:cNvPicPr>
          <p:nvPr/>
        </p:nvPicPr>
        <p:blipFill rotWithShape="1">
          <a:blip r:embed="rId3"/>
          <a:srcRect r="2353"/>
          <a:stretch/>
        </p:blipFill>
        <p:spPr>
          <a:xfrm>
            <a:off x="8102314" y="3707894"/>
            <a:ext cx="2302315" cy="2518756"/>
          </a:xfrm>
          <a:prstGeom prst="rect">
            <a:avLst/>
          </a:prstGeom>
          <a:ln>
            <a:noFill/>
          </a:ln>
          <a:effectLst>
            <a:outerShdw blurRad="292100" dist="139700" dir="2700000" algn="tl" rotWithShape="0">
              <a:srgbClr val="333333">
                <a:alpha val="65000"/>
              </a:srgbClr>
            </a:outerShdw>
          </a:effectLst>
        </p:spPr>
      </p:pic>
      <p:sp>
        <p:nvSpPr>
          <p:cNvPr id="7" name="Prostokąt 6">
            <a:extLst>
              <a:ext uri="{FF2B5EF4-FFF2-40B4-BE49-F238E27FC236}">
                <a16:creationId xmlns:a16="http://schemas.microsoft.com/office/drawing/2014/main" id="{C4B39033-1E52-4560-8527-EBF5250C0083}"/>
              </a:ext>
            </a:extLst>
          </p:cNvPr>
          <p:cNvSpPr/>
          <p:nvPr/>
        </p:nvSpPr>
        <p:spPr>
          <a:xfrm>
            <a:off x="665085" y="958549"/>
            <a:ext cx="340349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l-PL" sz="5400" b="1" cap="none" spc="0" dirty="0">
                <a:ln>
                  <a:solidFill>
                    <a:schemeClr val="accent2"/>
                  </a:solidFill>
                </a:ln>
                <a:solidFill>
                  <a:schemeClr val="accent2"/>
                </a:solidFill>
                <a:effectLst/>
                <a:latin typeface="Arial Narrow" panose="020B0606020202030204" pitchFamily="34" charset="0"/>
              </a:rPr>
              <a:t>Nurkowanie</a:t>
            </a:r>
          </a:p>
        </p:txBody>
      </p:sp>
    </p:spTree>
    <p:extLst>
      <p:ext uri="{BB962C8B-B14F-4D97-AF65-F5344CB8AC3E}">
        <p14:creationId xmlns:p14="http://schemas.microsoft.com/office/powerpoint/2010/main" val="7519291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E58498F6-2CD2-4B14-B567-9A61F7735190}"/>
              </a:ext>
            </a:extLst>
          </p:cNvPr>
          <p:cNvSpPr>
            <a:spLocks noGrp="1"/>
          </p:cNvSpPr>
          <p:nvPr>
            <p:ph idx="1"/>
          </p:nvPr>
        </p:nvSpPr>
        <p:spPr>
          <a:xfrm>
            <a:off x="6298088" y="1864298"/>
            <a:ext cx="5210700" cy="3823812"/>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normAutofit/>
          </a:bodyPr>
          <a:lstStyle/>
          <a:p>
            <a:pPr marL="0" indent="0" algn="ctr">
              <a:buNone/>
            </a:pPr>
            <a:r>
              <a:rPr lang="pl-PL" sz="2400" dirty="0">
                <a:solidFill>
                  <a:srgbClr val="000000"/>
                </a:solidFill>
                <a:latin typeface="Arial Narrow" panose="020B0606020202030204" pitchFamily="34" charset="0"/>
              </a:rPr>
              <a:t>Podstawowymi elementami, które umożliwiają najlepsze wyniki w pływaniu jest minimalizowanie oporów z jakimi mamy do czynienia podczas przemieszczania się w wodzie oraz stałe zwiększenie się prędkości.</a:t>
            </a:r>
          </a:p>
          <a:p>
            <a:pPr marL="0" indent="0" algn="ctr">
              <a:buNone/>
            </a:pPr>
            <a:r>
              <a:rPr lang="pl-PL" sz="2400" dirty="0">
                <a:solidFill>
                  <a:srgbClr val="000000"/>
                </a:solidFill>
                <a:latin typeface="Arial Narrow" panose="020B0606020202030204" pitchFamily="34" charset="0"/>
              </a:rPr>
              <a:t>To czy ciało utonie czy będzie się unosić zależy głównie od tego czy siła jego ciężkości pozostaje w równowadze z siłą wyporu.</a:t>
            </a:r>
          </a:p>
          <a:p>
            <a:endParaRPr lang="pl-PL" sz="2000" dirty="0">
              <a:solidFill>
                <a:srgbClr val="000000"/>
              </a:solidFill>
            </a:endParaRPr>
          </a:p>
        </p:txBody>
      </p:sp>
      <p:pic>
        <p:nvPicPr>
          <p:cNvPr id="5" name="Obraz 4">
            <a:extLst>
              <a:ext uri="{FF2B5EF4-FFF2-40B4-BE49-F238E27FC236}">
                <a16:creationId xmlns:a16="http://schemas.microsoft.com/office/drawing/2014/main" id="{9F675484-67E5-4D58-AD7A-2E8A7FE42B8A}"/>
              </a:ext>
            </a:extLst>
          </p:cNvPr>
          <p:cNvPicPr>
            <a:picLocks noChangeAspect="1"/>
          </p:cNvPicPr>
          <p:nvPr/>
        </p:nvPicPr>
        <p:blipFill>
          <a:blip r:embed="rId3"/>
          <a:stretch>
            <a:fillRect/>
          </a:stretch>
        </p:blipFill>
        <p:spPr>
          <a:xfrm>
            <a:off x="-1" y="2237159"/>
            <a:ext cx="4714434" cy="2383681"/>
          </a:xfrm>
          <a:prstGeom prst="rect">
            <a:avLst/>
          </a:prstGeom>
        </p:spPr>
      </p:pic>
      <p:sp>
        <p:nvSpPr>
          <p:cNvPr id="6" name="Prostokąt 5">
            <a:extLst>
              <a:ext uri="{FF2B5EF4-FFF2-40B4-BE49-F238E27FC236}">
                <a16:creationId xmlns:a16="http://schemas.microsoft.com/office/drawing/2014/main" id="{5D3B8B05-0979-44DD-86C1-A29E5EA63897}"/>
              </a:ext>
            </a:extLst>
          </p:cNvPr>
          <p:cNvSpPr/>
          <p:nvPr/>
        </p:nvSpPr>
        <p:spPr>
          <a:xfrm>
            <a:off x="7595227" y="470484"/>
            <a:ext cx="261642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l-PL" sz="5400" b="1" cap="none" spc="0" dirty="0">
                <a:ln>
                  <a:solidFill>
                    <a:schemeClr val="accent2"/>
                  </a:solidFill>
                </a:ln>
                <a:solidFill>
                  <a:schemeClr val="accent2"/>
                </a:solidFill>
                <a:effectLst/>
                <a:latin typeface="Arial Narrow" panose="020B0606020202030204" pitchFamily="34" charset="0"/>
              </a:rPr>
              <a:t>Pływanie</a:t>
            </a:r>
          </a:p>
        </p:txBody>
      </p:sp>
    </p:spTree>
    <p:extLst>
      <p:ext uri="{BB962C8B-B14F-4D97-AF65-F5344CB8AC3E}">
        <p14:creationId xmlns:p14="http://schemas.microsoft.com/office/powerpoint/2010/main" val="13223319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id="{CFFFF52F-AB2C-488E-9764-CADEF33F742C}"/>
              </a:ext>
            </a:extLst>
          </p:cNvPr>
          <p:cNvPicPr>
            <a:picLocks noChangeAspect="1"/>
          </p:cNvPicPr>
          <p:nvPr/>
        </p:nvPicPr>
        <p:blipFill>
          <a:blip r:embed="rId2"/>
          <a:stretch>
            <a:fillRect/>
          </a:stretch>
        </p:blipFill>
        <p:spPr>
          <a:xfrm>
            <a:off x="643467" y="1489660"/>
            <a:ext cx="10905066" cy="4062136"/>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6556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87C549-66DE-4718-9D45-816599251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AB21C4D-C8DB-45E4-8B45-1A73A18862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6" name="Rectangle 64">
              <a:extLst>
                <a:ext uri="{FF2B5EF4-FFF2-40B4-BE49-F238E27FC236}">
                  <a16:creationId xmlns:a16="http://schemas.microsoft.com/office/drawing/2014/main" id="{408C67FF-5706-4C08-9DF4-D3E2EF7F6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90AE6FAF-1DDD-40E6-8128-2B5DD1464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3E186F0A-23FB-4FB4-8C95-4C6A6F483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D183081B-2F31-48CC-A297-BA0C06A744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BC6A5254-D4C3-478C-B4E0-73D3642DB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1974FE2-7080-4C99-A4E6-3E15D4B28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7C843590-9C15-4DFA-9178-8A943EF62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3506696A-3D1F-450D-96A0-B59B7BBE3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6D2546D9-69E1-4D75-8E64-886207813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865383D5-D060-4DBD-82E9-14902BD8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70242239-3409-460D-BA74-ADF2AFD4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4F02255D-DBCA-4E02-8376-8A374688D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43BABB3-0280-4F53-A4A9-54ED96AB2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2824031E-D05D-4B6C-A900-28D70C7374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96B0A62E-B7B0-475C-B1FF-989CDB45E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D62DF221-DFF7-4614-8983-8B7C47034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4E544155-BC32-4013-9135-149E30150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1DD4153E-E8EE-4D47-8FF6-926EBB23F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6834F1B0-119E-4A62-A22F-79C5AEEE3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04C90783-5CC9-4855-A633-D3D3B900D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Obraz 3" descr="Obraz zawierający rysunek&#10;&#10;Opis wygenerowany automatycznie">
            <a:extLst>
              <a:ext uri="{FF2B5EF4-FFF2-40B4-BE49-F238E27FC236}">
                <a16:creationId xmlns:a16="http://schemas.microsoft.com/office/drawing/2014/main" id="{20048D3E-7868-48E4-8126-A97C88FEA790}"/>
              </a:ext>
            </a:extLst>
          </p:cNvPr>
          <p:cNvPicPr>
            <a:picLocks noChangeAspect="1"/>
          </p:cNvPicPr>
          <p:nvPr/>
        </p:nvPicPr>
        <p:blipFill rotWithShape="1">
          <a:blip r:embed="rId2"/>
          <a:srcRect l="4521" r="1591"/>
          <a:stretch/>
        </p:blipFill>
        <p:spPr>
          <a:xfrm>
            <a:off x="606972" y="3233985"/>
            <a:ext cx="5985852" cy="3624015"/>
          </a:xfrm>
          <a:prstGeom prst="rect">
            <a:avLst/>
          </a:prstGeom>
        </p:spPr>
      </p:pic>
      <p:sp>
        <p:nvSpPr>
          <p:cNvPr id="37" name="Rectangle 36">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ostokąt 4">
            <a:extLst>
              <a:ext uri="{FF2B5EF4-FFF2-40B4-BE49-F238E27FC236}">
                <a16:creationId xmlns:a16="http://schemas.microsoft.com/office/drawing/2014/main" id="{A4EFE595-9EE1-4B71-B2EA-24F7E6DC60D4}"/>
              </a:ext>
            </a:extLst>
          </p:cNvPr>
          <p:cNvSpPr/>
          <p:nvPr/>
        </p:nvSpPr>
        <p:spPr>
          <a:xfrm>
            <a:off x="900793" y="1308385"/>
            <a:ext cx="539820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l-PL" sz="5400" b="1" cap="none" spc="0" dirty="0">
                <a:ln>
                  <a:solidFill>
                    <a:schemeClr val="accent2"/>
                  </a:solidFill>
                </a:ln>
                <a:solidFill>
                  <a:schemeClr val="accent2"/>
                </a:solidFill>
                <a:effectLst/>
                <a:latin typeface="Arial Narrow" panose="020B0606020202030204" pitchFamily="34" charset="0"/>
              </a:rPr>
              <a:t>Wyścigi Formuły 1</a:t>
            </a:r>
          </a:p>
        </p:txBody>
      </p:sp>
      <p:graphicFrame>
        <p:nvGraphicFramePr>
          <p:cNvPr id="6" name="Diagram 5">
            <a:extLst>
              <a:ext uri="{FF2B5EF4-FFF2-40B4-BE49-F238E27FC236}">
                <a16:creationId xmlns:a16="http://schemas.microsoft.com/office/drawing/2014/main" id="{6E4A644F-F1CF-4747-B087-DA34CD6197F8}"/>
              </a:ext>
            </a:extLst>
          </p:cNvPr>
          <p:cNvGraphicFramePr/>
          <p:nvPr>
            <p:extLst>
              <p:ext uri="{D42A27DB-BD31-4B8C-83A1-F6EECF244321}">
                <p14:modId xmlns:p14="http://schemas.microsoft.com/office/powerpoint/2010/main" val="2388504207"/>
              </p:ext>
            </p:extLst>
          </p:nvPr>
        </p:nvGraphicFramePr>
        <p:xfrm>
          <a:off x="4918211" y="132379"/>
          <a:ext cx="8945353" cy="6394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93823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rostokąt 6">
            <a:extLst>
              <a:ext uri="{FF2B5EF4-FFF2-40B4-BE49-F238E27FC236}">
                <a16:creationId xmlns:a16="http://schemas.microsoft.com/office/drawing/2014/main" id="{1A897809-B7AA-4328-972E-54EF8F07348B}"/>
              </a:ext>
            </a:extLst>
          </p:cNvPr>
          <p:cNvSpPr/>
          <p:nvPr/>
        </p:nvSpPr>
        <p:spPr>
          <a:xfrm>
            <a:off x="838201" y="345810"/>
            <a:ext cx="4960945" cy="1325563"/>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pPr>
              <a:lnSpc>
                <a:spcPct val="90000"/>
              </a:lnSpc>
              <a:spcBef>
                <a:spcPct val="0"/>
              </a:spcBef>
              <a:spcAft>
                <a:spcPts val="600"/>
              </a:spcAft>
            </a:pPr>
            <a:endParaRPr lang="en-US" sz="4400" b="1" kern="1200" cap="none" spc="0" dirty="0">
              <a:ln>
                <a:solidFill>
                  <a:schemeClr val="accent2"/>
                </a:solidFill>
              </a:ln>
              <a:solidFill>
                <a:schemeClr val="tx1"/>
              </a:solidFill>
              <a:effectLst/>
              <a:latin typeface="+mj-lt"/>
              <a:ea typeface="+mj-ea"/>
              <a:cs typeface="+mj-cs"/>
            </a:endParaRPr>
          </a:p>
        </p:txBody>
      </p:sp>
      <p:sp>
        <p:nvSpPr>
          <p:cNvPr id="3" name="Symbol zastępczy zawartości 2">
            <a:extLst>
              <a:ext uri="{FF2B5EF4-FFF2-40B4-BE49-F238E27FC236}">
                <a16:creationId xmlns:a16="http://schemas.microsoft.com/office/drawing/2014/main" id="{5F411096-1D0A-4C15-AF5B-429832EDDEA6}"/>
              </a:ext>
            </a:extLst>
          </p:cNvPr>
          <p:cNvSpPr>
            <a:spLocks noGrp="1"/>
          </p:cNvSpPr>
          <p:nvPr>
            <p:ph idx="1"/>
          </p:nvPr>
        </p:nvSpPr>
        <p:spPr>
          <a:xfrm>
            <a:off x="170050" y="1194678"/>
            <a:ext cx="5858794" cy="5588860"/>
          </a:xfrm>
        </p:spPr>
        <p:txBody>
          <a:bodyPr vert="horz" lIns="91440" tIns="45720" rIns="91440" bIns="45720" rtlCol="0">
            <a:normAutofit/>
          </a:bodyPr>
          <a:lstStyle/>
          <a:p>
            <a:pPr>
              <a:buFont typeface="Wingdings" panose="05000000000000000000" pitchFamily="2" charset="2"/>
              <a:buChar char="q"/>
            </a:pPr>
            <a:r>
              <a:rPr lang="en-US" sz="1600" b="1" dirty="0" err="1"/>
              <a:t>Zadanie</a:t>
            </a:r>
            <a:r>
              <a:rPr lang="en-US" sz="1600" b="1" dirty="0"/>
              <a:t> 1</a:t>
            </a:r>
          </a:p>
          <a:p>
            <a:pPr marL="0" indent="0">
              <a:buNone/>
            </a:pPr>
            <a:r>
              <a:rPr lang="en-US" sz="1600" dirty="0" err="1"/>
              <a:t>Bolid</a:t>
            </a:r>
            <a:r>
              <a:rPr lang="en-US" sz="1600" dirty="0"/>
              <a:t> </a:t>
            </a:r>
            <a:r>
              <a:rPr lang="en-US" sz="1600" dirty="0" err="1"/>
              <a:t>hamuje</a:t>
            </a:r>
            <a:r>
              <a:rPr lang="en-US" sz="1600" dirty="0"/>
              <a:t> od </a:t>
            </a:r>
            <a:r>
              <a:rPr lang="en-US" sz="1600" dirty="0" err="1"/>
              <a:t>szybkości</a:t>
            </a:r>
            <a:r>
              <a:rPr lang="en-US" sz="1600" dirty="0"/>
              <a:t> 199,8 km/h </a:t>
            </a:r>
            <a:r>
              <a:rPr lang="en-US" sz="1600" dirty="0" err="1"/>
              <a:t>aż</a:t>
            </a:r>
            <a:r>
              <a:rPr lang="en-US" sz="1600" dirty="0"/>
              <a:t> do </a:t>
            </a:r>
            <a:r>
              <a:rPr lang="en-US" sz="1600" dirty="0" err="1"/>
              <a:t>zatrzymania</a:t>
            </a:r>
            <a:r>
              <a:rPr lang="en-US" sz="1600" dirty="0"/>
              <a:t> </a:t>
            </a:r>
            <a:r>
              <a:rPr lang="en-US" sz="1600" dirty="0" err="1"/>
              <a:t>się</a:t>
            </a:r>
            <a:r>
              <a:rPr lang="en-US" sz="1600" dirty="0"/>
              <a:t> w </a:t>
            </a:r>
            <a:r>
              <a:rPr lang="en-US" sz="1600" dirty="0" err="1"/>
              <a:t>czasie</a:t>
            </a:r>
            <a:r>
              <a:rPr lang="en-US" sz="1600" dirty="0"/>
              <a:t> 1 </a:t>
            </a:r>
            <a:r>
              <a:rPr lang="en-US" sz="1600" dirty="0" err="1"/>
              <a:t>minuty</a:t>
            </a:r>
            <a:r>
              <a:rPr lang="en-US" sz="1600" dirty="0"/>
              <a:t> </a:t>
            </a:r>
            <a:r>
              <a:rPr lang="en-US" sz="1600" dirty="0" err="1"/>
              <a:t>i</a:t>
            </a:r>
            <a:r>
              <a:rPr lang="en-US" sz="1600" dirty="0"/>
              <a:t> 12 </a:t>
            </a:r>
            <a:r>
              <a:rPr lang="en-US" sz="1600" dirty="0" err="1"/>
              <a:t>sekund</a:t>
            </a:r>
            <a:r>
              <a:rPr lang="en-US" sz="1600" dirty="0"/>
              <a:t>. </a:t>
            </a:r>
            <a:r>
              <a:rPr lang="en-US" sz="1600" dirty="0" err="1"/>
              <a:t>Oblicz</a:t>
            </a:r>
            <a:r>
              <a:rPr lang="en-US" sz="1600" dirty="0"/>
              <a:t> </a:t>
            </a:r>
            <a:r>
              <a:rPr lang="en-US" sz="1600" dirty="0" err="1"/>
              <a:t>drogę</a:t>
            </a:r>
            <a:r>
              <a:rPr lang="en-US" sz="1600" dirty="0"/>
              <a:t> </a:t>
            </a:r>
            <a:r>
              <a:rPr lang="en-US" sz="1600" dirty="0" err="1"/>
              <a:t>hamowania</a:t>
            </a:r>
            <a:r>
              <a:rPr lang="en-US" sz="1600" dirty="0"/>
              <a:t>, </a:t>
            </a:r>
            <a:r>
              <a:rPr lang="en-US" sz="1600" dirty="0" err="1"/>
              <a:t>przyjmując</a:t>
            </a:r>
            <a:r>
              <a:rPr lang="en-US" sz="1600" dirty="0"/>
              <a:t>, </a:t>
            </a:r>
            <a:r>
              <a:rPr lang="en-US" sz="1600" dirty="0" err="1"/>
              <a:t>że</a:t>
            </a:r>
            <a:r>
              <a:rPr lang="en-US" sz="1600" dirty="0"/>
              <a:t> </a:t>
            </a:r>
            <a:r>
              <a:rPr lang="en-US" sz="1600" dirty="0" err="1"/>
              <a:t>ruch</a:t>
            </a:r>
            <a:r>
              <a:rPr lang="en-US" sz="1600" dirty="0"/>
              <a:t> </a:t>
            </a:r>
            <a:r>
              <a:rPr lang="en-US" sz="1600" dirty="0" err="1"/>
              <a:t>bolida</a:t>
            </a:r>
            <a:r>
              <a:rPr lang="en-US" sz="1600" dirty="0"/>
              <a:t> jest </a:t>
            </a:r>
            <a:r>
              <a:rPr lang="en-US" sz="1600" dirty="0" err="1"/>
              <a:t>jednostajnie</a:t>
            </a:r>
            <a:r>
              <a:rPr lang="en-US" sz="1600" dirty="0"/>
              <a:t> </a:t>
            </a:r>
            <a:r>
              <a:rPr lang="en-US" sz="1600" dirty="0" err="1"/>
              <a:t>opóźniony</a:t>
            </a:r>
            <a:r>
              <a:rPr lang="en-US" sz="1600" dirty="0"/>
              <a:t>.</a:t>
            </a:r>
          </a:p>
          <a:p>
            <a:pPr>
              <a:buFont typeface="Wingdings" panose="05000000000000000000" pitchFamily="2" charset="2"/>
              <a:buChar char="q"/>
            </a:pPr>
            <a:r>
              <a:rPr lang="en-US" sz="1600" b="1" dirty="0" err="1"/>
              <a:t>Zadanie</a:t>
            </a:r>
            <a:r>
              <a:rPr lang="en-US" sz="1600" b="1" dirty="0"/>
              <a:t> 2</a:t>
            </a:r>
          </a:p>
          <a:p>
            <a:pPr marL="0" indent="0">
              <a:buNone/>
            </a:pPr>
            <a:r>
              <a:rPr lang="en-US" sz="1600" dirty="0" err="1"/>
              <a:t>Łyżwiarz</a:t>
            </a:r>
            <a:r>
              <a:rPr lang="en-US" sz="1600" dirty="0"/>
              <a:t> </a:t>
            </a:r>
            <a:r>
              <a:rPr lang="en-US" sz="1600" dirty="0" err="1"/>
              <a:t>jadąc</a:t>
            </a:r>
            <a:r>
              <a:rPr lang="en-US" sz="1600" dirty="0"/>
              <a:t> </a:t>
            </a:r>
            <a:r>
              <a:rPr lang="en-US" sz="1600" dirty="0" err="1"/>
              <a:t>ruchem</a:t>
            </a:r>
            <a:r>
              <a:rPr lang="en-US" sz="1600" dirty="0"/>
              <a:t> </a:t>
            </a:r>
            <a:r>
              <a:rPr lang="en-US" sz="1600" dirty="0" err="1"/>
              <a:t>jednostajnie</a:t>
            </a:r>
            <a:r>
              <a:rPr lang="en-US" sz="1600" dirty="0"/>
              <a:t> </a:t>
            </a:r>
            <a:r>
              <a:rPr lang="en-US" sz="1600" dirty="0" err="1"/>
              <a:t>opóźnionym</a:t>
            </a:r>
            <a:r>
              <a:rPr lang="en-US" sz="1600" dirty="0"/>
              <a:t>, </a:t>
            </a:r>
            <a:r>
              <a:rPr lang="en-US" sz="1600" dirty="0" err="1"/>
              <a:t>przebył</a:t>
            </a:r>
            <a:r>
              <a:rPr lang="en-US" sz="1600" dirty="0"/>
              <a:t> </a:t>
            </a:r>
            <a:r>
              <a:rPr lang="en-US" sz="1600" dirty="0" err="1"/>
              <a:t>aż</a:t>
            </a:r>
            <a:r>
              <a:rPr lang="en-US" sz="1600" dirty="0"/>
              <a:t> do </a:t>
            </a:r>
            <a:r>
              <a:rPr lang="en-US" sz="1600" dirty="0" err="1"/>
              <a:t>zatrzymania</a:t>
            </a:r>
            <a:r>
              <a:rPr lang="en-US" sz="1600" dirty="0"/>
              <a:t> </a:t>
            </a:r>
            <a:r>
              <a:rPr lang="en-US" sz="1600" dirty="0" err="1"/>
              <a:t>drogę</a:t>
            </a:r>
            <a:r>
              <a:rPr lang="en-US" sz="1600" dirty="0"/>
              <a:t> 25m w </a:t>
            </a:r>
            <a:r>
              <a:rPr lang="en-US" sz="1600" dirty="0" err="1"/>
              <a:t>czasie</a:t>
            </a:r>
            <a:r>
              <a:rPr lang="en-US" sz="1600" dirty="0"/>
              <a:t> 5s. </a:t>
            </a:r>
            <a:r>
              <a:rPr lang="en-US" sz="1600" dirty="0" err="1"/>
              <a:t>Oblicz</a:t>
            </a:r>
            <a:r>
              <a:rPr lang="en-US" sz="1600" dirty="0"/>
              <a:t> </a:t>
            </a:r>
            <a:r>
              <a:rPr lang="en-US" sz="1600" dirty="0" err="1"/>
              <a:t>szybkość</a:t>
            </a:r>
            <a:r>
              <a:rPr lang="en-US" sz="1600" dirty="0"/>
              <a:t> </a:t>
            </a:r>
            <a:r>
              <a:rPr lang="en-US" sz="1600" dirty="0" err="1"/>
              <a:t>początkową</a:t>
            </a:r>
            <a:r>
              <a:rPr lang="en-US" sz="1600" dirty="0"/>
              <a:t> </a:t>
            </a:r>
            <a:r>
              <a:rPr lang="en-US" sz="1600" dirty="0" err="1"/>
              <a:t>łyżwiarza</a:t>
            </a:r>
            <a:r>
              <a:rPr lang="en-US" sz="1600" dirty="0"/>
              <a:t> </a:t>
            </a:r>
            <a:r>
              <a:rPr lang="en-US" sz="1600" dirty="0" err="1"/>
              <a:t>oraz</a:t>
            </a:r>
            <a:r>
              <a:rPr lang="en-US" sz="1600" dirty="0"/>
              <a:t> </a:t>
            </a:r>
            <a:r>
              <a:rPr lang="en-US" sz="1600" dirty="0" err="1"/>
              <a:t>wartość</a:t>
            </a:r>
            <a:r>
              <a:rPr lang="en-US" sz="1600" dirty="0"/>
              <a:t> </a:t>
            </a:r>
            <a:r>
              <a:rPr lang="en-US" sz="1600" dirty="0" err="1"/>
              <a:t>opóźnienia</a:t>
            </a:r>
            <a:r>
              <a:rPr lang="en-US" sz="1600" dirty="0"/>
              <a:t>.</a:t>
            </a:r>
          </a:p>
          <a:p>
            <a:pPr>
              <a:buFont typeface="Wingdings" panose="05000000000000000000" pitchFamily="2" charset="2"/>
              <a:buChar char="q"/>
            </a:pPr>
            <a:r>
              <a:rPr lang="en-US" sz="1600" b="1" dirty="0" err="1"/>
              <a:t>Zadanie</a:t>
            </a:r>
            <a:r>
              <a:rPr lang="en-US" sz="1600" b="1" dirty="0"/>
              <a:t> 3</a:t>
            </a:r>
            <a:endParaRPr lang="pl-PL" sz="1600" b="1" dirty="0"/>
          </a:p>
          <a:p>
            <a:pPr marL="0" indent="0">
              <a:buNone/>
            </a:pPr>
            <a:r>
              <a:rPr lang="en-US" sz="1600" dirty="0"/>
              <a:t>Przemek </a:t>
            </a:r>
            <a:r>
              <a:rPr lang="en-US" sz="1600" dirty="0" err="1"/>
              <a:t>i</a:t>
            </a:r>
            <a:r>
              <a:rPr lang="en-US" sz="1600" dirty="0"/>
              <a:t> Wojtek </a:t>
            </a:r>
            <a:r>
              <a:rPr lang="en-US" sz="1600" dirty="0" err="1"/>
              <a:t>startują</a:t>
            </a:r>
            <a:r>
              <a:rPr lang="en-US" sz="1600" dirty="0"/>
              <a:t> </a:t>
            </a:r>
            <a:r>
              <a:rPr lang="en-US" sz="1600" dirty="0" err="1"/>
              <a:t>jednocześnie</a:t>
            </a:r>
            <a:r>
              <a:rPr lang="en-US" sz="1600" dirty="0"/>
              <a:t> z </a:t>
            </a:r>
            <a:r>
              <a:rPr lang="en-US" sz="1600" dirty="0" err="1"/>
              <a:t>tego</a:t>
            </a:r>
            <a:r>
              <a:rPr lang="en-US" sz="1600" dirty="0"/>
              <a:t> </a:t>
            </a:r>
            <a:r>
              <a:rPr lang="en-US" sz="1600" dirty="0" err="1"/>
              <a:t>samego</a:t>
            </a:r>
            <a:r>
              <a:rPr lang="en-US" sz="1600" dirty="0"/>
              <a:t> </a:t>
            </a:r>
            <a:r>
              <a:rPr lang="en-US" sz="1600" dirty="0" err="1"/>
              <a:t>punktu</a:t>
            </a:r>
            <a:r>
              <a:rPr lang="en-US" sz="1600" dirty="0"/>
              <a:t> </a:t>
            </a:r>
            <a:r>
              <a:rPr lang="en-US" sz="1600" dirty="0" err="1"/>
              <a:t>bieżni</a:t>
            </a:r>
            <a:r>
              <a:rPr lang="en-US" sz="1600" dirty="0"/>
              <a:t> w </a:t>
            </a:r>
            <a:r>
              <a:rPr lang="en-US" sz="1600" dirty="0" err="1"/>
              <a:t>przeciwne</a:t>
            </a:r>
            <a:r>
              <a:rPr lang="en-US" sz="1600" dirty="0"/>
              <a:t> </a:t>
            </a:r>
            <a:r>
              <a:rPr lang="en-US" sz="1600" dirty="0" err="1"/>
              <a:t>strony</a:t>
            </a:r>
            <a:r>
              <a:rPr lang="en-US" sz="1600" dirty="0"/>
              <a:t>. </a:t>
            </a:r>
            <a:r>
              <a:rPr lang="en-US" sz="1600" dirty="0" err="1"/>
              <a:t>Oblicz</a:t>
            </a:r>
            <a:r>
              <a:rPr lang="en-US" sz="1600" dirty="0"/>
              <a:t> po </a:t>
            </a:r>
            <a:r>
              <a:rPr lang="en-US" sz="1600" dirty="0" err="1"/>
              <a:t>jakim</a:t>
            </a:r>
            <a:r>
              <a:rPr lang="en-US" sz="1600" dirty="0"/>
              <a:t> </a:t>
            </a:r>
            <a:r>
              <a:rPr lang="en-US" sz="1600" dirty="0" err="1"/>
              <a:t>czasie</a:t>
            </a:r>
            <a:r>
              <a:rPr lang="en-US" sz="1600" dirty="0"/>
              <a:t> </a:t>
            </a:r>
            <a:r>
              <a:rPr lang="en-US" sz="1600" dirty="0" err="1"/>
              <a:t>chłopcy</a:t>
            </a:r>
            <a:r>
              <a:rPr lang="en-US" sz="1600" dirty="0"/>
              <a:t> </a:t>
            </a:r>
            <a:r>
              <a:rPr lang="en-US" sz="1600" dirty="0" err="1"/>
              <a:t>miną</a:t>
            </a:r>
            <a:r>
              <a:rPr lang="en-US" sz="1600" dirty="0"/>
              <a:t> </a:t>
            </a:r>
            <a:r>
              <a:rPr lang="en-US" sz="1600" dirty="0" err="1"/>
              <a:t>się</a:t>
            </a:r>
            <a:r>
              <a:rPr lang="en-US" sz="1600" dirty="0"/>
              <a:t> </a:t>
            </a:r>
            <a:r>
              <a:rPr lang="en-US" sz="1600" dirty="0" err="1"/>
              <a:t>pierwszy</a:t>
            </a:r>
            <a:r>
              <a:rPr lang="en-US" sz="1600" dirty="0"/>
              <a:t> </a:t>
            </a:r>
            <a:r>
              <a:rPr lang="en-US" sz="1600" dirty="0" err="1"/>
              <a:t>raz</a:t>
            </a:r>
            <a:r>
              <a:rPr lang="en-US" sz="1600" dirty="0"/>
              <a:t>. </a:t>
            </a:r>
            <a:r>
              <a:rPr lang="en-US" sz="1600" dirty="0" err="1"/>
              <a:t>Bieżnia</a:t>
            </a:r>
            <a:r>
              <a:rPr lang="en-US" sz="1600" dirty="0"/>
              <a:t> ma </a:t>
            </a:r>
            <a:r>
              <a:rPr lang="en-US" sz="1600" dirty="0" err="1"/>
              <a:t>długość</a:t>
            </a:r>
            <a:r>
              <a:rPr lang="en-US" sz="1600" dirty="0"/>
              <a:t> 360m, a </a:t>
            </a:r>
            <a:r>
              <a:rPr lang="en-US" sz="1600" dirty="0" err="1"/>
              <a:t>szybkości</a:t>
            </a:r>
            <a:r>
              <a:rPr lang="en-US" sz="1600" dirty="0"/>
              <a:t> </a:t>
            </a:r>
            <a:r>
              <a:rPr lang="en-US" sz="1600" dirty="0" err="1"/>
              <a:t>Przemka</a:t>
            </a:r>
            <a:r>
              <a:rPr lang="en-US" sz="1600" dirty="0"/>
              <a:t> </a:t>
            </a:r>
            <a:r>
              <a:rPr lang="en-US" sz="1600" dirty="0" err="1"/>
              <a:t>i</a:t>
            </a:r>
            <a:r>
              <a:rPr lang="en-US" sz="1600" dirty="0"/>
              <a:t> </a:t>
            </a:r>
            <a:r>
              <a:rPr lang="en-US" sz="1600" dirty="0" err="1"/>
              <a:t>Wojtka</a:t>
            </a:r>
            <a:r>
              <a:rPr lang="en-US" sz="1600" dirty="0"/>
              <a:t> </a:t>
            </a:r>
            <a:r>
              <a:rPr lang="en-US" sz="1600" dirty="0" err="1"/>
              <a:t>wynoszą</a:t>
            </a:r>
            <a:r>
              <a:rPr lang="en-US" sz="1600" dirty="0"/>
              <a:t> </a:t>
            </a:r>
            <a:r>
              <a:rPr lang="en-US" sz="1600" dirty="0" err="1"/>
              <a:t>odpowiednio</a:t>
            </a:r>
            <a:r>
              <a:rPr lang="en-US" sz="1600" dirty="0"/>
              <a:t> 5m/s </a:t>
            </a:r>
            <a:r>
              <a:rPr lang="en-US" sz="1600" dirty="0" err="1"/>
              <a:t>i</a:t>
            </a:r>
            <a:r>
              <a:rPr lang="en-US" sz="1600" dirty="0"/>
              <a:t> 7m/s.</a:t>
            </a:r>
          </a:p>
          <a:p>
            <a:pPr>
              <a:buFont typeface="Wingdings" panose="05000000000000000000" pitchFamily="2" charset="2"/>
              <a:buChar char="q"/>
            </a:pPr>
            <a:r>
              <a:rPr lang="en-US" sz="1600" b="1" dirty="0" err="1"/>
              <a:t>Zadanie</a:t>
            </a:r>
            <a:r>
              <a:rPr lang="en-US" sz="1600" b="1" dirty="0"/>
              <a:t> 4</a:t>
            </a:r>
          </a:p>
          <a:p>
            <a:pPr marL="0" indent="0">
              <a:buNone/>
            </a:pPr>
            <a:r>
              <a:rPr lang="en-US" sz="1600" dirty="0" err="1"/>
              <a:t>Narciarz</a:t>
            </a:r>
            <a:r>
              <a:rPr lang="en-US" sz="1600" dirty="0"/>
              <a:t> </a:t>
            </a:r>
            <a:r>
              <a:rPr lang="en-US" sz="1600" dirty="0" err="1"/>
              <a:t>zjechał</a:t>
            </a:r>
            <a:r>
              <a:rPr lang="en-US" sz="1600" dirty="0"/>
              <a:t> „</a:t>
            </a:r>
            <a:r>
              <a:rPr lang="en-US" sz="1600" dirty="0" err="1"/>
              <a:t>na</a:t>
            </a:r>
            <a:r>
              <a:rPr lang="en-US" sz="1600" dirty="0"/>
              <a:t> </a:t>
            </a:r>
            <a:r>
              <a:rPr lang="en-US" sz="1600" dirty="0" err="1"/>
              <a:t>krechę</a:t>
            </a:r>
            <a:r>
              <a:rPr lang="en-US" sz="1600" dirty="0"/>
              <a:t>” z </a:t>
            </a:r>
            <a:r>
              <a:rPr lang="en-US" sz="1600" dirty="0" err="1"/>
              <a:t>górki</a:t>
            </a:r>
            <a:r>
              <a:rPr lang="en-US" sz="1600" dirty="0"/>
              <a:t> o </a:t>
            </a:r>
            <a:r>
              <a:rPr lang="en-US" sz="1600" dirty="0" err="1"/>
              <a:t>wysokości</a:t>
            </a:r>
            <a:r>
              <a:rPr lang="en-US" sz="1600" dirty="0"/>
              <a:t> 20m </a:t>
            </a:r>
            <a:r>
              <a:rPr lang="en-US" sz="1600" dirty="0" err="1"/>
              <a:t>i</a:t>
            </a:r>
            <a:r>
              <a:rPr lang="en-US" sz="1600" dirty="0"/>
              <a:t> </a:t>
            </a:r>
            <a:r>
              <a:rPr lang="en-US" sz="1600" dirty="0" err="1"/>
              <a:t>kącie</a:t>
            </a:r>
            <a:r>
              <a:rPr lang="en-US" sz="1600" dirty="0"/>
              <a:t> </a:t>
            </a:r>
            <a:r>
              <a:rPr lang="en-US" sz="1600" dirty="0" err="1"/>
              <a:t>nachylenia</a:t>
            </a:r>
            <a:r>
              <a:rPr lang="en-US" sz="1600" dirty="0"/>
              <a:t> 15°, po </a:t>
            </a:r>
            <a:r>
              <a:rPr lang="en-US" sz="1600" dirty="0" err="1"/>
              <a:t>czym</a:t>
            </a:r>
            <a:r>
              <a:rPr lang="en-US" sz="1600" dirty="0"/>
              <a:t> </a:t>
            </a:r>
            <a:r>
              <a:rPr lang="en-US" sz="1600" dirty="0" err="1"/>
              <a:t>uderzył</a:t>
            </a:r>
            <a:r>
              <a:rPr lang="en-US" sz="1600" dirty="0"/>
              <a:t> w </a:t>
            </a:r>
            <a:r>
              <a:rPr lang="en-US" sz="1600" dirty="0" err="1"/>
              <a:t>śnieżną</a:t>
            </a:r>
            <a:r>
              <a:rPr lang="en-US" sz="1600" dirty="0"/>
              <a:t> </a:t>
            </a:r>
            <a:r>
              <a:rPr lang="en-US" sz="1600" dirty="0" err="1"/>
              <a:t>zaspę</a:t>
            </a:r>
            <a:r>
              <a:rPr lang="en-US" sz="1600" dirty="0"/>
              <a:t> </a:t>
            </a:r>
            <a:r>
              <a:rPr lang="en-US" sz="1600" dirty="0" err="1"/>
              <a:t>znajdującą</a:t>
            </a:r>
            <a:r>
              <a:rPr lang="en-US" sz="1600" dirty="0"/>
              <a:t> </a:t>
            </a:r>
            <a:r>
              <a:rPr lang="en-US" sz="1600" dirty="0" err="1"/>
              <a:t>się</a:t>
            </a:r>
            <a:r>
              <a:rPr lang="en-US" sz="1600" dirty="0"/>
              <a:t> w </a:t>
            </a:r>
            <a:r>
              <a:rPr lang="en-US" sz="1600" dirty="0" err="1"/>
              <a:t>odległości</a:t>
            </a:r>
            <a:r>
              <a:rPr lang="en-US" sz="1600" dirty="0"/>
              <a:t> 75m od </a:t>
            </a:r>
            <a:r>
              <a:rPr lang="en-US" sz="1600" dirty="0" err="1"/>
              <a:t>podnóża</a:t>
            </a:r>
            <a:r>
              <a:rPr lang="en-US" sz="1600" dirty="0"/>
              <a:t> </a:t>
            </a:r>
            <a:r>
              <a:rPr lang="en-US" sz="1600" dirty="0" err="1"/>
              <a:t>górki</a:t>
            </a:r>
            <a:r>
              <a:rPr lang="en-US" sz="1600" dirty="0"/>
              <a:t>. </a:t>
            </a:r>
            <a:r>
              <a:rPr lang="en-US" sz="1600" dirty="0" err="1"/>
              <a:t>Współczynnik</a:t>
            </a:r>
            <a:r>
              <a:rPr lang="en-US" sz="1600" dirty="0"/>
              <a:t> </a:t>
            </a:r>
            <a:r>
              <a:rPr lang="en-US" sz="1600" dirty="0" err="1"/>
              <a:t>tarcia</a:t>
            </a:r>
            <a:r>
              <a:rPr lang="en-US" sz="1600" dirty="0"/>
              <a:t> </a:t>
            </a:r>
            <a:r>
              <a:rPr lang="en-US" sz="1600" dirty="0" err="1"/>
              <a:t>nart</a:t>
            </a:r>
            <a:r>
              <a:rPr lang="en-US" sz="1600" dirty="0"/>
              <a:t> o </a:t>
            </a:r>
            <a:r>
              <a:rPr lang="en-US" sz="1600" dirty="0" err="1"/>
              <a:t>śnieg</a:t>
            </a:r>
            <a:r>
              <a:rPr lang="en-US" sz="1600" dirty="0"/>
              <a:t> </a:t>
            </a:r>
            <a:r>
              <a:rPr lang="en-US" sz="1600" dirty="0" err="1"/>
              <a:t>wynosi</a:t>
            </a:r>
            <a:r>
              <a:rPr lang="en-US" sz="1600" dirty="0"/>
              <a:t> 0,12. </a:t>
            </a:r>
            <a:r>
              <a:rPr lang="en-US" sz="1600" dirty="0" err="1"/>
              <a:t>Oblicz</a:t>
            </a:r>
            <a:r>
              <a:rPr lang="en-US" sz="1600" dirty="0"/>
              <a:t>, z </a:t>
            </a:r>
            <a:r>
              <a:rPr lang="en-US" sz="1600" dirty="0" err="1"/>
              <a:t>jaką</a:t>
            </a:r>
            <a:r>
              <a:rPr lang="en-US" sz="1600" dirty="0"/>
              <a:t> </a:t>
            </a:r>
            <a:r>
              <a:rPr lang="en-US" sz="1600" dirty="0" err="1"/>
              <a:t>szybkością</a:t>
            </a:r>
            <a:r>
              <a:rPr lang="en-US" sz="1600" dirty="0"/>
              <a:t> </a:t>
            </a:r>
            <a:r>
              <a:rPr lang="en-US" sz="1600" dirty="0" err="1"/>
              <a:t>narciarz</a:t>
            </a:r>
            <a:r>
              <a:rPr lang="en-US" sz="1600" dirty="0"/>
              <a:t> </a:t>
            </a:r>
            <a:r>
              <a:rPr lang="en-US" sz="1600" dirty="0" err="1"/>
              <a:t>uderzył</a:t>
            </a:r>
            <a:r>
              <a:rPr lang="en-US" sz="1600" dirty="0"/>
              <a:t> w </a:t>
            </a:r>
            <a:r>
              <a:rPr lang="en-US" sz="1600" dirty="0" err="1"/>
              <a:t>zaspę</a:t>
            </a:r>
            <a:r>
              <a:rPr lang="en-US" sz="1600" dirty="0"/>
              <a:t>. W </a:t>
            </a:r>
            <a:r>
              <a:rPr lang="en-US" sz="1600" dirty="0" err="1"/>
              <a:t>obliczeniach</a:t>
            </a:r>
            <a:r>
              <a:rPr lang="en-US" sz="1600" dirty="0"/>
              <a:t> </a:t>
            </a:r>
            <a:r>
              <a:rPr lang="en-US" sz="1600" dirty="0" err="1"/>
              <a:t>pomiń</a:t>
            </a:r>
            <a:r>
              <a:rPr lang="en-US" sz="1600" dirty="0"/>
              <a:t> </a:t>
            </a:r>
            <a:r>
              <a:rPr lang="en-US" sz="1600" dirty="0" err="1"/>
              <a:t>opór</a:t>
            </a:r>
            <a:r>
              <a:rPr lang="en-US" sz="1600" dirty="0"/>
              <a:t> </a:t>
            </a:r>
            <a:r>
              <a:rPr lang="en-US" sz="1600" dirty="0" err="1"/>
              <a:t>powietrza</a:t>
            </a:r>
            <a:r>
              <a:rPr lang="en-US" sz="1600" dirty="0"/>
              <a:t>.</a:t>
            </a:r>
          </a:p>
        </p:txBody>
      </p:sp>
      <p:pic>
        <p:nvPicPr>
          <p:cNvPr id="9" name="Obraz 8" descr="Obraz zawierający zewnętrzne, osoba, mężczyzna, czarny&#10;&#10;Opis wygenerowany automatycznie">
            <a:extLst>
              <a:ext uri="{FF2B5EF4-FFF2-40B4-BE49-F238E27FC236}">
                <a16:creationId xmlns:a16="http://schemas.microsoft.com/office/drawing/2014/main" id="{0D230622-B3E4-49FA-A435-78A02FC8AD96}"/>
              </a:ext>
            </a:extLst>
          </p:cNvPr>
          <p:cNvPicPr>
            <a:picLocks noChangeAspect="1"/>
          </p:cNvPicPr>
          <p:nvPr/>
        </p:nvPicPr>
        <p:blipFill rotWithShape="1">
          <a:blip r:embed="rId2"/>
          <a:srcRect t="1426" r="1" b="10310"/>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21" name="Arc 2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1" name="Obraz 10">
            <a:extLst>
              <a:ext uri="{FF2B5EF4-FFF2-40B4-BE49-F238E27FC236}">
                <a16:creationId xmlns:a16="http://schemas.microsoft.com/office/drawing/2014/main" id="{5BD11B88-E1C3-4484-919E-8DA6873EE552}"/>
              </a:ext>
            </a:extLst>
          </p:cNvPr>
          <p:cNvPicPr>
            <a:picLocks noChangeAspect="1"/>
          </p:cNvPicPr>
          <p:nvPr/>
        </p:nvPicPr>
        <p:blipFill rotWithShape="1">
          <a:blip r:embed="rId3"/>
          <a:srcRect l="4613" r="-2" b="-2"/>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8" name="Obraz 7" descr="Obraz zawierający jazda na nartach, zewnętrzne, śnieg&#10;&#10;Opis wygenerowany automatycznie">
            <a:extLst>
              <a:ext uri="{FF2B5EF4-FFF2-40B4-BE49-F238E27FC236}">
                <a16:creationId xmlns:a16="http://schemas.microsoft.com/office/drawing/2014/main" id="{CDB0F339-CD12-4617-BF1B-1E3985FB7437}"/>
              </a:ext>
            </a:extLst>
          </p:cNvPr>
          <p:cNvPicPr>
            <a:picLocks noChangeAspect="1"/>
          </p:cNvPicPr>
          <p:nvPr/>
        </p:nvPicPr>
        <p:blipFill rotWithShape="1">
          <a:blip r:embed="rId4"/>
          <a:srcRect l="19531" r="16933" b="1"/>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
        <p:nvSpPr>
          <p:cNvPr id="5" name="Prostokąt 4">
            <a:extLst>
              <a:ext uri="{FF2B5EF4-FFF2-40B4-BE49-F238E27FC236}">
                <a16:creationId xmlns:a16="http://schemas.microsoft.com/office/drawing/2014/main" id="{0BFCA940-027D-424A-AB1D-6DA0F6C44238}"/>
              </a:ext>
            </a:extLst>
          </p:cNvPr>
          <p:cNvSpPr/>
          <p:nvPr/>
        </p:nvSpPr>
        <p:spPr>
          <a:xfrm>
            <a:off x="838200" y="365125"/>
            <a:ext cx="10515600" cy="1325563"/>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pPr>
              <a:lnSpc>
                <a:spcPct val="90000"/>
              </a:lnSpc>
              <a:spcBef>
                <a:spcPct val="0"/>
              </a:spcBef>
              <a:spcAft>
                <a:spcPts val="600"/>
              </a:spcAft>
            </a:pPr>
            <a:endParaRPr lang="en-US" sz="4400" b="1" kern="1200" cap="none" spc="0" dirty="0">
              <a:ln>
                <a:solidFill>
                  <a:schemeClr val="accent2"/>
                </a:solidFill>
              </a:ln>
              <a:solidFill>
                <a:schemeClr val="tx1"/>
              </a:solidFill>
              <a:effectLst/>
              <a:latin typeface="+mj-lt"/>
              <a:ea typeface="+mj-ea"/>
              <a:cs typeface="+mj-cs"/>
            </a:endParaRPr>
          </a:p>
        </p:txBody>
      </p:sp>
      <p:sp>
        <p:nvSpPr>
          <p:cNvPr id="13" name="Prostokąt 12">
            <a:extLst>
              <a:ext uri="{FF2B5EF4-FFF2-40B4-BE49-F238E27FC236}">
                <a16:creationId xmlns:a16="http://schemas.microsoft.com/office/drawing/2014/main" id="{FAE4C240-E4D7-4352-9A66-60E1C0CFD044}"/>
              </a:ext>
            </a:extLst>
          </p:cNvPr>
          <p:cNvSpPr/>
          <p:nvPr/>
        </p:nvSpPr>
        <p:spPr>
          <a:xfrm>
            <a:off x="262687" y="135674"/>
            <a:ext cx="583178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kern="1200" cap="none" spc="0" dirty="0" err="1">
                <a:ln>
                  <a:solidFill>
                    <a:schemeClr val="accent2"/>
                  </a:solidFill>
                </a:ln>
                <a:solidFill>
                  <a:schemeClr val="accent2"/>
                </a:solidFill>
                <a:effectLst/>
                <a:latin typeface="Arial Narrow" panose="020B0606020202030204" pitchFamily="34" charset="0"/>
                <a:ea typeface="+mj-ea"/>
                <a:cs typeface="+mj-cs"/>
              </a:rPr>
              <a:t>Przykładowe</a:t>
            </a:r>
            <a:r>
              <a:rPr lang="en-US" sz="5400" b="1" kern="1200" cap="none" spc="0" dirty="0">
                <a:ln>
                  <a:solidFill>
                    <a:schemeClr val="accent2"/>
                  </a:solidFill>
                </a:ln>
                <a:solidFill>
                  <a:schemeClr val="accent2"/>
                </a:solidFill>
                <a:effectLst/>
                <a:latin typeface="Arial Narrow" panose="020B0606020202030204" pitchFamily="34" charset="0"/>
                <a:ea typeface="+mj-ea"/>
                <a:cs typeface="+mj-cs"/>
              </a:rPr>
              <a:t> </a:t>
            </a:r>
            <a:r>
              <a:rPr lang="en-US" sz="5400" b="1" kern="1200" cap="none" spc="0" dirty="0" err="1">
                <a:ln>
                  <a:solidFill>
                    <a:schemeClr val="accent2"/>
                  </a:solidFill>
                </a:ln>
                <a:solidFill>
                  <a:schemeClr val="accent2"/>
                </a:solidFill>
                <a:effectLst/>
                <a:latin typeface="Arial Narrow" panose="020B0606020202030204" pitchFamily="34" charset="0"/>
                <a:ea typeface="+mj-ea"/>
                <a:cs typeface="+mj-cs"/>
              </a:rPr>
              <a:t>zadania</a:t>
            </a:r>
            <a:endParaRPr lang="pl-PL" sz="5400" b="1" cap="none" spc="0" dirty="0">
              <a:ln>
                <a:solidFill>
                  <a:schemeClr val="accent2"/>
                </a:solidFill>
              </a:ln>
              <a:solidFill>
                <a:schemeClr val="accent2"/>
              </a:solidFill>
              <a:effectLst/>
              <a:latin typeface="Arial Narrow" panose="020B0606020202030204" pitchFamily="34" charset="0"/>
            </a:endParaRPr>
          </a:p>
        </p:txBody>
      </p:sp>
    </p:spTree>
    <p:extLst>
      <p:ext uri="{BB962C8B-B14F-4D97-AF65-F5344CB8AC3E}">
        <p14:creationId xmlns:p14="http://schemas.microsoft.com/office/powerpoint/2010/main" val="3412020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Prostokąt 3">
            <a:extLst>
              <a:ext uri="{FF2B5EF4-FFF2-40B4-BE49-F238E27FC236}">
                <a16:creationId xmlns:a16="http://schemas.microsoft.com/office/drawing/2014/main" id="{1A7F28F9-2079-4E8E-AB2C-152AA486ADC7}"/>
              </a:ext>
            </a:extLst>
          </p:cNvPr>
          <p:cNvSpPr/>
          <p:nvPr/>
        </p:nvSpPr>
        <p:spPr>
          <a:xfrm>
            <a:off x="4123821" y="1939159"/>
            <a:ext cx="7644627" cy="2751086"/>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7200" b="1" kern="1200" cap="none" spc="0" dirty="0" err="1">
                <a:ln w="13462">
                  <a:solidFill>
                    <a:schemeClr val="bg1"/>
                  </a:solidFill>
                  <a:prstDash val="solid"/>
                </a:ln>
                <a:solidFill>
                  <a:schemeClr val="tx1"/>
                </a:solidFill>
                <a:effectLst>
                  <a:outerShdw dist="38100" dir="2700000" algn="bl" rotWithShape="0">
                    <a:schemeClr val="accent5"/>
                  </a:outerShdw>
                </a:effectLst>
                <a:latin typeface="+mj-lt"/>
                <a:ea typeface="+mj-ea"/>
                <a:cs typeface="+mj-cs"/>
              </a:rPr>
              <a:t>Dziękuj</a:t>
            </a:r>
            <a:r>
              <a:rPr lang="pl-PL" sz="7200" b="1" kern="1200" cap="none" spc="0" dirty="0">
                <a:ln w="13462">
                  <a:solidFill>
                    <a:schemeClr val="bg1"/>
                  </a:solidFill>
                  <a:prstDash val="solid"/>
                </a:ln>
                <a:solidFill>
                  <a:schemeClr val="tx1"/>
                </a:solidFill>
                <a:effectLst>
                  <a:outerShdw dist="38100" dir="2700000" algn="bl" rotWithShape="0">
                    <a:schemeClr val="accent5"/>
                  </a:outerShdw>
                </a:effectLst>
                <a:latin typeface="+mj-lt"/>
                <a:ea typeface="+mj-ea"/>
                <a:cs typeface="+mj-cs"/>
              </a:rPr>
              <a:t>ę</a:t>
            </a:r>
            <a:r>
              <a:rPr lang="en-US" sz="7200" b="1" kern="1200" cap="none" spc="0" dirty="0">
                <a:ln w="13462">
                  <a:solidFill>
                    <a:schemeClr val="bg1"/>
                  </a:solidFill>
                  <a:prstDash val="solid"/>
                </a:ln>
                <a:solidFill>
                  <a:schemeClr val="tx1"/>
                </a:solidFill>
                <a:effectLst>
                  <a:outerShdw dist="38100" dir="2700000" algn="bl" rotWithShape="0">
                    <a:schemeClr val="accent5"/>
                  </a:outerShdw>
                </a:effectLst>
                <a:latin typeface="+mj-lt"/>
                <a:ea typeface="+mj-ea"/>
                <a:cs typeface="+mj-cs"/>
              </a:rPr>
              <a:t> za </a:t>
            </a:r>
            <a:r>
              <a:rPr lang="en-US" sz="7200" b="1" kern="1200" cap="none" spc="0" dirty="0" err="1">
                <a:ln w="13462">
                  <a:solidFill>
                    <a:schemeClr val="bg1"/>
                  </a:solidFill>
                  <a:prstDash val="solid"/>
                </a:ln>
                <a:solidFill>
                  <a:schemeClr val="tx1"/>
                </a:solidFill>
                <a:effectLst>
                  <a:outerShdw dist="38100" dir="2700000" algn="bl" rotWithShape="0">
                    <a:schemeClr val="accent5"/>
                  </a:outerShdw>
                </a:effectLst>
                <a:latin typeface="+mj-lt"/>
                <a:ea typeface="+mj-ea"/>
                <a:cs typeface="+mj-cs"/>
              </a:rPr>
              <a:t>uwagę</a:t>
            </a:r>
            <a:r>
              <a:rPr lang="en-US" sz="7200" b="1" kern="1200" cap="none" spc="0" dirty="0">
                <a:ln w="13462">
                  <a:solidFill>
                    <a:schemeClr val="bg1"/>
                  </a:solidFill>
                  <a:prstDash val="solid"/>
                </a:ln>
                <a:solidFill>
                  <a:schemeClr val="tx1"/>
                </a:solidFill>
                <a:effectLst>
                  <a:outerShdw dist="38100" dir="2700000" algn="bl" rotWithShape="0">
                    <a:schemeClr val="accent5"/>
                  </a:outerShdw>
                </a:effectLst>
                <a:latin typeface="+mj-lt"/>
                <a:ea typeface="+mj-ea"/>
                <a:cs typeface="+mj-cs"/>
              </a:rPr>
              <a:t>!</a:t>
            </a:r>
          </a:p>
        </p:txBody>
      </p:sp>
      <p:sp>
        <p:nvSpPr>
          <p:cNvPr id="6" name="pole tekstowe 5">
            <a:extLst>
              <a:ext uri="{FF2B5EF4-FFF2-40B4-BE49-F238E27FC236}">
                <a16:creationId xmlns:a16="http://schemas.microsoft.com/office/drawing/2014/main" id="{38FF6139-7111-4A8E-AEEE-BD74509E12B7}"/>
              </a:ext>
            </a:extLst>
          </p:cNvPr>
          <p:cNvSpPr txBox="1"/>
          <p:nvPr/>
        </p:nvSpPr>
        <p:spPr>
          <a:xfrm>
            <a:off x="9688497" y="6409208"/>
            <a:ext cx="2503503" cy="369332"/>
          </a:xfrm>
          <a:prstGeom prst="rect">
            <a:avLst/>
          </a:prstGeom>
          <a:noFill/>
        </p:spPr>
        <p:txBody>
          <a:bodyPr wrap="square" rtlCol="0">
            <a:spAutoFit/>
          </a:bodyPr>
          <a:lstStyle/>
          <a:p>
            <a:r>
              <a:rPr lang="pl-PL" dirty="0"/>
              <a:t>Wykonanie: Eliza </a:t>
            </a:r>
            <a:r>
              <a:rPr lang="pl-PL" dirty="0" err="1"/>
              <a:t>Podleś</a:t>
            </a:r>
            <a:endParaRPr lang="pl-PL" dirty="0"/>
          </a:p>
        </p:txBody>
      </p:sp>
    </p:spTree>
    <p:extLst>
      <p:ext uri="{BB962C8B-B14F-4D97-AF65-F5344CB8AC3E}">
        <p14:creationId xmlns:p14="http://schemas.microsoft.com/office/powerpoint/2010/main" val="2620506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3B57736-2E33-48B9-9D17-077CB43EA8EB}"/>
              </a:ext>
            </a:extLst>
          </p:cNvPr>
          <p:cNvSpPr>
            <a:spLocks noGrp="1"/>
          </p:cNvSpPr>
          <p:nvPr>
            <p:ph idx="1"/>
          </p:nvPr>
        </p:nvSpPr>
        <p:spPr>
          <a:xfrm>
            <a:off x="506028" y="1395571"/>
            <a:ext cx="8842158" cy="5060272"/>
          </a:xfrm>
        </p:spPr>
        <p:txBody>
          <a:bodyPr anchor="ctr">
            <a:normAutofit/>
          </a:bodyPr>
          <a:lstStyle/>
          <a:p>
            <a:pPr>
              <a:buFont typeface="Wingdings" panose="05000000000000000000" pitchFamily="2" charset="2"/>
              <a:buChar char="q"/>
            </a:pPr>
            <a:r>
              <a:rPr lang="pl-PL" dirty="0">
                <a:hlinkClick r:id="rId2"/>
              </a:rPr>
              <a:t>https://prezi.com/m5cpypfivvsc/fizyka-w-sporcie/</a:t>
            </a:r>
            <a:endParaRPr lang="pl-PL" dirty="0"/>
          </a:p>
          <a:p>
            <a:pPr>
              <a:buFont typeface="Wingdings" panose="05000000000000000000" pitchFamily="2" charset="2"/>
              <a:buChar char="q"/>
            </a:pPr>
            <a:r>
              <a:rPr lang="pl-PL" dirty="0">
                <a:hlinkClick r:id="rId3"/>
              </a:rPr>
              <a:t>https://prezi.com/syufrc-ta_f9/fizyka-w-sporcie/</a:t>
            </a:r>
            <a:endParaRPr lang="pl-PL" dirty="0"/>
          </a:p>
          <a:p>
            <a:pPr>
              <a:buFont typeface="Wingdings" panose="05000000000000000000" pitchFamily="2" charset="2"/>
              <a:buChar char="q"/>
            </a:pPr>
            <a:r>
              <a:rPr lang="pl-PL" dirty="0">
                <a:hlinkClick r:id="rId4"/>
              </a:rPr>
              <a:t>https://prezi.com/p/2ea8kiwyyypj/fizyka-w-sporcie/</a:t>
            </a:r>
            <a:endParaRPr lang="pl-PL" dirty="0"/>
          </a:p>
          <a:p>
            <a:pPr>
              <a:buFont typeface="Wingdings" panose="05000000000000000000" pitchFamily="2" charset="2"/>
              <a:buChar char="q"/>
            </a:pPr>
            <a:r>
              <a:rPr lang="pl-PL" dirty="0">
                <a:hlinkClick r:id="rId5"/>
              </a:rPr>
              <a:t>https://prezi.com/1ituksw1ry2b/fizyka-w-sporcie/</a:t>
            </a:r>
            <a:endParaRPr lang="pl-PL" dirty="0"/>
          </a:p>
          <a:p>
            <a:pPr>
              <a:buFont typeface="Wingdings" panose="05000000000000000000" pitchFamily="2" charset="2"/>
              <a:buChar char="q"/>
            </a:pPr>
            <a:r>
              <a:rPr lang="pl-PL" dirty="0">
                <a:hlinkClick r:id="rId6"/>
              </a:rPr>
              <a:t>https://prezi.com/mhhuwijt4ikf/fizyka-w-sporcie/</a:t>
            </a:r>
            <a:endParaRPr lang="pl-PL" dirty="0"/>
          </a:p>
          <a:p>
            <a:pPr>
              <a:buFont typeface="Wingdings" panose="05000000000000000000" pitchFamily="2" charset="2"/>
              <a:buChar char="q"/>
            </a:pPr>
            <a:r>
              <a:rPr lang="pl-PL" dirty="0">
                <a:hlinkClick r:id="rId7"/>
              </a:rPr>
              <a:t>https://swiat-prezentacji.pl/prezentacja/fizyka-a-sport</a:t>
            </a:r>
            <a:endParaRPr lang="pl-PL" dirty="0"/>
          </a:p>
          <a:p>
            <a:pPr>
              <a:buFont typeface="Wingdings" panose="05000000000000000000" pitchFamily="2" charset="2"/>
              <a:buChar char="q"/>
            </a:pPr>
            <a:r>
              <a:rPr lang="pl-PL" dirty="0">
                <a:hlinkClick r:id="rId8"/>
              </a:rPr>
              <a:t>https://prezi.com/vfmgomhmfduf/fizyka-w-koszykowce/</a:t>
            </a:r>
            <a:endParaRPr lang="pl-PL" dirty="0"/>
          </a:p>
          <a:p>
            <a:pPr>
              <a:buFont typeface="Wingdings" panose="05000000000000000000" pitchFamily="2" charset="2"/>
              <a:buChar char="q"/>
            </a:pPr>
            <a:r>
              <a:rPr lang="pl-PL" dirty="0">
                <a:hlinkClick r:id="rId9"/>
              </a:rPr>
              <a:t>https://www.google.pl/imghp?hl=pl&amp;tab=wi&amp;authuser=0&amp;ogbl</a:t>
            </a:r>
            <a:endParaRPr lang="pl-PL"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E95A301D-67A3-468D-971D-4A16B99CE2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13987" y="2857501"/>
            <a:ext cx="1142998" cy="1142998"/>
          </a:xfrm>
          <a:prstGeom prst="rect">
            <a:avLst/>
          </a:prstGeom>
        </p:spPr>
      </p:pic>
      <p:sp>
        <p:nvSpPr>
          <p:cNvPr id="4" name="Prostokąt 3">
            <a:extLst>
              <a:ext uri="{FF2B5EF4-FFF2-40B4-BE49-F238E27FC236}">
                <a16:creationId xmlns:a16="http://schemas.microsoft.com/office/drawing/2014/main" id="{16FE4CC5-0124-41AD-A1F7-7D3AE56AEF49}"/>
              </a:ext>
            </a:extLst>
          </p:cNvPr>
          <p:cNvSpPr/>
          <p:nvPr/>
        </p:nvSpPr>
        <p:spPr>
          <a:xfrm>
            <a:off x="1073546" y="472241"/>
            <a:ext cx="210826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l-PL" sz="5400" b="1" cap="none" spc="0" dirty="0">
                <a:ln>
                  <a:solidFill>
                    <a:schemeClr val="accent2"/>
                  </a:solidFill>
                </a:ln>
                <a:solidFill>
                  <a:schemeClr val="accent2"/>
                </a:solidFill>
                <a:effectLst/>
                <a:latin typeface="Arial Narrow" panose="020B0606020202030204" pitchFamily="34" charset="0"/>
              </a:rPr>
              <a:t>Źródła:</a:t>
            </a:r>
          </a:p>
        </p:txBody>
      </p:sp>
    </p:spTree>
    <p:extLst>
      <p:ext uri="{BB962C8B-B14F-4D97-AF65-F5344CB8AC3E}">
        <p14:creationId xmlns:p14="http://schemas.microsoft.com/office/powerpoint/2010/main" val="232210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8AB447-A4B7-44D2-A99D-2E39CCFBD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7375"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F06CE9D-DF08-4313-8DD2-D81E1D59F3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8" name="Rectangle 64">
              <a:extLst>
                <a:ext uri="{FF2B5EF4-FFF2-40B4-BE49-F238E27FC236}">
                  <a16:creationId xmlns:a16="http://schemas.microsoft.com/office/drawing/2014/main" id="{55C105DD-77F3-4287-BFFC-B818D6A28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6173F360-EE51-4521-A25E-5869A978B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414DD3E-CFF7-4BD5-A220-D2F970E5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27190517-FE45-416F-8FE4-7DCF37655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A671D49D-B542-48F6-8659-58E9BC5CB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E481E675-7AFA-43FE-9992-A964F7BC0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55B95BBC-B6C8-4343-A351-48F84A004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19DD17FE-BE4B-4643-B60F-5EAA77F1C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873D554F-3F0D-4969-8C06-D24F273A4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74151414-E46C-4BF0-A630-1D31400AA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1FBE19C0-69DE-489C-9704-81240B4ED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C8E575F5-CB03-436A-BE1E-AD4850209B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9AE75E9D-C62E-455C-BA30-DE18FA494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CC34A54D-BBB2-4EE0-A8F9-802D52AF5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347BC20E-7862-49A8-BCE2-39521B23C9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3EF1615E-D362-4BBF-A307-4118B72F3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2EF7D2F7-E167-41F3-ADBF-F6D4B97F4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B1CB26D-EDEF-4AD8-943C-049BD149C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8CB27CB8-B8B6-4C05-9CB1-DF62FE4E1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A78DBF5B-2276-4A2A-945F-3E81A93C1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Symbol zastępczy zawartości 2">
            <a:extLst>
              <a:ext uri="{FF2B5EF4-FFF2-40B4-BE49-F238E27FC236}">
                <a16:creationId xmlns:a16="http://schemas.microsoft.com/office/drawing/2014/main" id="{1A438A03-973F-4EFD-9D94-BC4C0E9B886A}"/>
              </a:ext>
            </a:extLst>
          </p:cNvPr>
          <p:cNvGraphicFramePr>
            <a:graphicFrameLocks noGrp="1"/>
          </p:cNvGraphicFramePr>
          <p:nvPr>
            <p:ph idx="1"/>
            <p:extLst>
              <p:ext uri="{D42A27DB-BD31-4B8C-83A1-F6EECF244321}">
                <p14:modId xmlns:p14="http://schemas.microsoft.com/office/powerpoint/2010/main" val="606096709"/>
              </p:ext>
            </p:extLst>
          </p:nvPr>
        </p:nvGraphicFramePr>
        <p:xfrm>
          <a:off x="5930264" y="224129"/>
          <a:ext cx="5972766" cy="6409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rostokąt 3">
            <a:extLst>
              <a:ext uri="{FF2B5EF4-FFF2-40B4-BE49-F238E27FC236}">
                <a16:creationId xmlns:a16="http://schemas.microsoft.com/office/drawing/2014/main" id="{2F46D803-BAD5-4D16-9CA9-3B0D2D68C643}"/>
              </a:ext>
            </a:extLst>
          </p:cNvPr>
          <p:cNvSpPr/>
          <p:nvPr/>
        </p:nvSpPr>
        <p:spPr>
          <a:xfrm>
            <a:off x="958455" y="1882421"/>
            <a:ext cx="4334398" cy="309315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l-PL" sz="6500" b="1" cap="none" spc="0" dirty="0">
                <a:ln>
                  <a:solidFill>
                    <a:schemeClr val="accent2"/>
                  </a:solidFill>
                </a:ln>
                <a:solidFill>
                  <a:schemeClr val="accent2"/>
                </a:solidFill>
                <a:effectLst/>
              </a:rPr>
              <a:t>Fizyka w sporcie- dyscypliny</a:t>
            </a:r>
          </a:p>
        </p:txBody>
      </p:sp>
    </p:spTree>
    <p:extLst>
      <p:ext uri="{BB962C8B-B14F-4D97-AF65-F5344CB8AC3E}">
        <p14:creationId xmlns:p14="http://schemas.microsoft.com/office/powerpoint/2010/main" val="278580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812E4FEC-E93F-4005-AE13-C03EFF45FE90}"/>
              </a:ext>
            </a:extLst>
          </p:cNvPr>
          <p:cNvSpPr/>
          <p:nvPr/>
        </p:nvSpPr>
        <p:spPr>
          <a:xfrm>
            <a:off x="1795378" y="-121744"/>
            <a:ext cx="2945298" cy="1162975"/>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pPr>
              <a:lnSpc>
                <a:spcPct val="90000"/>
              </a:lnSpc>
              <a:spcBef>
                <a:spcPct val="0"/>
              </a:spcBef>
              <a:spcAft>
                <a:spcPts val="600"/>
              </a:spcAft>
            </a:pPr>
            <a:endParaRPr lang="en-US" sz="4400" b="1" cap="none" spc="0" dirty="0">
              <a:ln>
                <a:solidFill>
                  <a:schemeClr val="accent2"/>
                </a:solidFill>
              </a:ln>
              <a:effectLst/>
              <a:latin typeface="+mj-lt"/>
              <a:ea typeface="+mj-ea"/>
              <a:cs typeface="+mj-cs"/>
            </a:endParaRPr>
          </a:p>
        </p:txBody>
      </p:sp>
      <p:sp>
        <p:nvSpPr>
          <p:cNvPr id="47" name="Freeform: Shape 46">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braz 3" descr="Obraz zawierający gra, pomarańczowy, sport, piłka&#10;&#10;Opis wygenerowany automatycznie">
            <a:extLst>
              <a:ext uri="{FF2B5EF4-FFF2-40B4-BE49-F238E27FC236}">
                <a16:creationId xmlns:a16="http://schemas.microsoft.com/office/drawing/2014/main" id="{A7CCF62D-2FB6-4E79-BF77-2AA38D2F17B7}"/>
              </a:ext>
            </a:extLst>
          </p:cNvPr>
          <p:cNvPicPr>
            <a:picLocks noChangeAspect="1"/>
          </p:cNvPicPr>
          <p:nvPr/>
        </p:nvPicPr>
        <p:blipFill rotWithShape="1">
          <a:blip r:embed="rId2"/>
          <a:srcRect r="3768"/>
          <a:stretch/>
        </p:blipFill>
        <p:spPr>
          <a:xfrm>
            <a:off x="6743683" y="0"/>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2" name="Symbol zastępczy zawartości 21">
            <a:extLst>
              <a:ext uri="{FF2B5EF4-FFF2-40B4-BE49-F238E27FC236}">
                <a16:creationId xmlns:a16="http://schemas.microsoft.com/office/drawing/2014/main" id="{FFCDBC01-4320-4421-96C7-F7B7CFA09C51}"/>
              </a:ext>
            </a:extLst>
          </p:cNvPr>
          <p:cNvSpPr>
            <a:spLocks noGrp="1"/>
          </p:cNvSpPr>
          <p:nvPr>
            <p:ph idx="1"/>
          </p:nvPr>
        </p:nvSpPr>
        <p:spPr>
          <a:xfrm>
            <a:off x="613299" y="1458131"/>
            <a:ext cx="5482701" cy="4772099"/>
          </a:xfr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pPr marL="0" indent="0" algn="ctr">
              <a:buNone/>
            </a:pPr>
            <a:endParaRPr lang="pl-PL" sz="3200" b="1" dirty="0">
              <a:solidFill>
                <a:schemeClr val="tx1"/>
              </a:solidFill>
              <a:latin typeface="Arial Narrow" panose="020B0606020202030204" pitchFamily="34" charset="0"/>
            </a:endParaRPr>
          </a:p>
          <a:p>
            <a:pPr marL="0" indent="0" algn="ctr">
              <a:buNone/>
            </a:pPr>
            <a:r>
              <a:rPr lang="en-US" sz="3200" b="1" dirty="0" err="1">
                <a:solidFill>
                  <a:schemeClr val="tx1"/>
                </a:solidFill>
                <a:latin typeface="Arial Narrow" panose="020B0606020202030204" pitchFamily="34" charset="0"/>
              </a:rPr>
              <a:t>Równanie</a:t>
            </a:r>
            <a:r>
              <a:rPr lang="en-US" sz="3200" b="1" dirty="0">
                <a:solidFill>
                  <a:schemeClr val="tx1"/>
                </a:solidFill>
                <a:latin typeface="Arial Narrow" panose="020B0606020202030204" pitchFamily="34" charset="0"/>
              </a:rPr>
              <a:t> </a:t>
            </a:r>
            <a:r>
              <a:rPr lang="en-US" sz="3200" b="1" dirty="0" err="1">
                <a:solidFill>
                  <a:schemeClr val="tx1"/>
                </a:solidFill>
                <a:latin typeface="Arial Narrow" panose="020B0606020202030204" pitchFamily="34" charset="0"/>
              </a:rPr>
              <a:t>ruchu</a:t>
            </a:r>
            <a:r>
              <a:rPr lang="en-US" sz="3200" b="1" dirty="0">
                <a:solidFill>
                  <a:schemeClr val="tx1"/>
                </a:solidFill>
                <a:latin typeface="Arial Narrow" panose="020B0606020202030204" pitchFamily="34" charset="0"/>
              </a:rPr>
              <a:t> </a:t>
            </a:r>
            <a:r>
              <a:rPr lang="en-US" sz="3200" b="1" dirty="0" err="1">
                <a:solidFill>
                  <a:schemeClr val="tx1"/>
                </a:solidFill>
                <a:latin typeface="Arial Narrow" panose="020B0606020202030204" pitchFamily="34" charset="0"/>
              </a:rPr>
              <a:t>prędkości</a:t>
            </a:r>
            <a:r>
              <a:rPr lang="en-US" sz="3200" b="1" dirty="0">
                <a:solidFill>
                  <a:schemeClr val="tx1"/>
                </a:solidFill>
                <a:latin typeface="Arial Narrow" panose="020B0606020202030204" pitchFamily="34" charset="0"/>
              </a:rPr>
              <a:t> </a:t>
            </a:r>
            <a:r>
              <a:rPr lang="en-US" sz="3200" b="1" dirty="0" err="1">
                <a:solidFill>
                  <a:schemeClr val="tx1"/>
                </a:solidFill>
                <a:latin typeface="Arial Narrow" panose="020B0606020202030204" pitchFamily="34" charset="0"/>
              </a:rPr>
              <a:t>piłki</a:t>
            </a:r>
            <a:r>
              <a:rPr lang="en-US" sz="3200" b="1" dirty="0">
                <a:solidFill>
                  <a:schemeClr val="tx1"/>
                </a:solidFill>
                <a:latin typeface="Arial Narrow" panose="020B0606020202030204" pitchFamily="34" charset="0"/>
              </a:rPr>
              <a:t> </a:t>
            </a:r>
            <a:r>
              <a:rPr lang="en-US" sz="3200" b="1" dirty="0" err="1">
                <a:solidFill>
                  <a:schemeClr val="tx1"/>
                </a:solidFill>
                <a:latin typeface="Arial Narrow" panose="020B0606020202030204" pitchFamily="34" charset="0"/>
              </a:rPr>
              <a:t>zależy</a:t>
            </a:r>
            <a:r>
              <a:rPr lang="en-US" sz="3200" b="1" dirty="0">
                <a:solidFill>
                  <a:schemeClr val="tx1"/>
                </a:solidFill>
                <a:latin typeface="Arial Narrow" panose="020B0606020202030204" pitchFamily="34" charset="0"/>
              </a:rPr>
              <a:t> od</a:t>
            </a:r>
            <a:r>
              <a:rPr lang="pl-PL" sz="3200" b="1" dirty="0">
                <a:solidFill>
                  <a:schemeClr val="tx1"/>
                </a:solidFill>
                <a:latin typeface="Arial Narrow" panose="020B0606020202030204" pitchFamily="34" charset="0"/>
              </a:rPr>
              <a:t>:</a:t>
            </a:r>
          </a:p>
          <a:p>
            <a:pPr algn="ctr">
              <a:buFont typeface="Wingdings" panose="05000000000000000000" pitchFamily="2" charset="2"/>
              <a:buChar char="q"/>
            </a:pPr>
            <a:r>
              <a:rPr lang="en-US" sz="3200" dirty="0" err="1">
                <a:solidFill>
                  <a:schemeClr val="tx1"/>
                </a:solidFill>
                <a:latin typeface="Arial Narrow" panose="020B0606020202030204" pitchFamily="34" charset="0"/>
              </a:rPr>
              <a:t>przyspieszenia</a:t>
            </a:r>
            <a:r>
              <a:rPr lang="en-US" sz="3200" dirty="0">
                <a:solidFill>
                  <a:schemeClr val="tx1"/>
                </a:solidFill>
                <a:latin typeface="Arial Narrow" panose="020B0606020202030204" pitchFamily="34" charset="0"/>
              </a:rPr>
              <a:t> </a:t>
            </a:r>
            <a:r>
              <a:rPr lang="en-US" sz="3200" dirty="0" err="1">
                <a:solidFill>
                  <a:schemeClr val="tx1"/>
                </a:solidFill>
                <a:latin typeface="Arial Narrow" panose="020B0606020202030204" pitchFamily="34" charset="0"/>
              </a:rPr>
              <a:t>ziemskiego</a:t>
            </a:r>
            <a:r>
              <a:rPr lang="en-US" sz="3200" dirty="0">
                <a:solidFill>
                  <a:schemeClr val="tx1"/>
                </a:solidFill>
                <a:latin typeface="Arial Narrow" panose="020B0606020202030204" pitchFamily="34" charset="0"/>
              </a:rPr>
              <a:t>,</a:t>
            </a:r>
            <a:endParaRPr lang="pl-PL" sz="3200" dirty="0">
              <a:solidFill>
                <a:schemeClr val="tx1"/>
              </a:solidFill>
              <a:latin typeface="Arial Narrow" panose="020B0606020202030204" pitchFamily="34" charset="0"/>
            </a:endParaRPr>
          </a:p>
          <a:p>
            <a:pPr algn="ctr">
              <a:buFont typeface="Wingdings" panose="05000000000000000000" pitchFamily="2" charset="2"/>
              <a:buChar char="q"/>
            </a:pPr>
            <a:r>
              <a:rPr lang="en-US" sz="3200" dirty="0" err="1">
                <a:solidFill>
                  <a:schemeClr val="tx1"/>
                </a:solidFill>
                <a:latin typeface="Arial Narrow" panose="020B0606020202030204" pitchFamily="34" charset="0"/>
              </a:rPr>
              <a:t>prędkości</a:t>
            </a:r>
            <a:r>
              <a:rPr lang="en-US" sz="3200" dirty="0">
                <a:solidFill>
                  <a:schemeClr val="tx1"/>
                </a:solidFill>
                <a:latin typeface="Arial Narrow" panose="020B0606020202030204" pitchFamily="34" charset="0"/>
              </a:rPr>
              <a:t> </a:t>
            </a:r>
            <a:endParaRPr lang="pl-PL" sz="3200" dirty="0">
              <a:solidFill>
                <a:schemeClr val="tx1"/>
              </a:solidFill>
              <a:latin typeface="Arial Narrow" panose="020B0606020202030204" pitchFamily="34" charset="0"/>
            </a:endParaRPr>
          </a:p>
          <a:p>
            <a:pPr algn="ctr">
              <a:buFont typeface="Wingdings" panose="05000000000000000000" pitchFamily="2" charset="2"/>
              <a:buChar char="q"/>
            </a:pPr>
            <a:r>
              <a:rPr lang="en-US" sz="3200" dirty="0">
                <a:solidFill>
                  <a:schemeClr val="tx1"/>
                </a:solidFill>
                <a:latin typeface="Arial Narrow" panose="020B0606020202030204" pitchFamily="34" charset="0"/>
              </a:rPr>
              <a:t>ko</a:t>
            </a:r>
            <a:r>
              <a:rPr lang="pl-PL" sz="3200" dirty="0" err="1">
                <a:solidFill>
                  <a:schemeClr val="tx1"/>
                </a:solidFill>
                <a:latin typeface="Arial Narrow" panose="020B0606020202030204" pitchFamily="34" charset="0"/>
              </a:rPr>
              <a:t>nta</a:t>
            </a:r>
            <a:r>
              <a:rPr lang="en-US" sz="3200" dirty="0">
                <a:solidFill>
                  <a:schemeClr val="tx1"/>
                </a:solidFill>
                <a:latin typeface="Arial Narrow" panose="020B0606020202030204" pitchFamily="34" charset="0"/>
              </a:rPr>
              <a:t> </a:t>
            </a:r>
            <a:r>
              <a:rPr lang="en-US" sz="3200" dirty="0" err="1">
                <a:solidFill>
                  <a:schemeClr val="tx1"/>
                </a:solidFill>
                <a:latin typeface="Arial Narrow" panose="020B0606020202030204" pitchFamily="34" charset="0"/>
              </a:rPr>
              <a:t>rzutu</a:t>
            </a:r>
            <a:r>
              <a:rPr lang="en-US" sz="3200" dirty="0">
                <a:solidFill>
                  <a:schemeClr val="tx1"/>
                </a:solidFill>
                <a:latin typeface="Arial Narrow" panose="020B0606020202030204" pitchFamily="34" charset="0"/>
              </a:rPr>
              <a:t> </a:t>
            </a:r>
            <a:endParaRPr lang="pl-PL" sz="3200" dirty="0">
              <a:solidFill>
                <a:schemeClr val="tx1"/>
              </a:solidFill>
              <a:latin typeface="Arial Narrow" panose="020B0606020202030204" pitchFamily="34" charset="0"/>
            </a:endParaRPr>
          </a:p>
          <a:p>
            <a:pPr algn="ctr">
              <a:buFont typeface="Wingdings" panose="05000000000000000000" pitchFamily="2" charset="2"/>
              <a:buChar char="q"/>
            </a:pPr>
            <a:r>
              <a:rPr lang="en-US" sz="3200" dirty="0" err="1">
                <a:solidFill>
                  <a:schemeClr val="tx1"/>
                </a:solidFill>
                <a:latin typeface="Arial Narrow" panose="020B0606020202030204" pitchFamily="34" charset="0"/>
              </a:rPr>
              <a:t>wysokoś</a:t>
            </a:r>
            <a:r>
              <a:rPr lang="pl-PL" sz="3200" dirty="0">
                <a:solidFill>
                  <a:schemeClr val="tx1"/>
                </a:solidFill>
                <a:latin typeface="Arial Narrow" panose="020B0606020202030204" pitchFamily="34" charset="0"/>
              </a:rPr>
              <a:t>ci</a:t>
            </a:r>
            <a:r>
              <a:rPr lang="en-US" sz="3200" dirty="0">
                <a:solidFill>
                  <a:schemeClr val="tx1"/>
                </a:solidFill>
                <a:latin typeface="Arial Narrow" panose="020B0606020202030204" pitchFamily="34" charset="0"/>
              </a:rPr>
              <a:t>,</a:t>
            </a:r>
            <a:r>
              <a:rPr lang="pl-PL" sz="3200" dirty="0">
                <a:solidFill>
                  <a:schemeClr val="tx1"/>
                </a:solidFill>
                <a:latin typeface="Arial Narrow" panose="020B0606020202030204" pitchFamily="34" charset="0"/>
              </a:rPr>
              <a:t> </a:t>
            </a:r>
            <a:r>
              <a:rPr lang="en-US" sz="3200" dirty="0" err="1">
                <a:solidFill>
                  <a:schemeClr val="tx1"/>
                </a:solidFill>
                <a:latin typeface="Arial Narrow" panose="020B0606020202030204" pitchFamily="34" charset="0"/>
              </a:rPr>
              <a:t>na</a:t>
            </a:r>
            <a:r>
              <a:rPr lang="en-US" sz="3200" dirty="0">
                <a:solidFill>
                  <a:schemeClr val="tx1"/>
                </a:solidFill>
                <a:latin typeface="Arial Narrow" panose="020B0606020202030204" pitchFamily="34" charset="0"/>
              </a:rPr>
              <a:t> </a:t>
            </a:r>
            <a:r>
              <a:rPr lang="en-US" sz="3200" dirty="0" err="1">
                <a:solidFill>
                  <a:schemeClr val="tx1"/>
                </a:solidFill>
                <a:latin typeface="Arial Narrow" panose="020B0606020202030204" pitchFamily="34" charset="0"/>
              </a:rPr>
              <a:t>której</a:t>
            </a:r>
            <a:r>
              <a:rPr lang="en-US" sz="3200" dirty="0">
                <a:solidFill>
                  <a:schemeClr val="tx1"/>
                </a:solidFill>
                <a:latin typeface="Arial Narrow" panose="020B0606020202030204" pitchFamily="34" charset="0"/>
              </a:rPr>
              <a:t> </a:t>
            </a:r>
            <a:r>
              <a:rPr lang="en-US" sz="3200" dirty="0" err="1">
                <a:solidFill>
                  <a:schemeClr val="tx1"/>
                </a:solidFill>
                <a:latin typeface="Arial Narrow" panose="020B0606020202030204" pitchFamily="34" charset="0"/>
              </a:rPr>
              <a:t>znajduje</a:t>
            </a:r>
            <a:r>
              <a:rPr lang="en-US" sz="3200" dirty="0">
                <a:solidFill>
                  <a:schemeClr val="tx1"/>
                </a:solidFill>
                <a:latin typeface="Arial Narrow" panose="020B0606020202030204" pitchFamily="34" charset="0"/>
              </a:rPr>
              <a:t> </a:t>
            </a:r>
            <a:r>
              <a:rPr lang="en-US" sz="3200" dirty="0" err="1">
                <a:solidFill>
                  <a:schemeClr val="tx1"/>
                </a:solidFill>
                <a:latin typeface="Arial Narrow" panose="020B0606020202030204" pitchFamily="34" charset="0"/>
              </a:rPr>
              <a:t>się</a:t>
            </a:r>
            <a:r>
              <a:rPr lang="en-US" sz="3200" dirty="0">
                <a:solidFill>
                  <a:schemeClr val="tx1"/>
                </a:solidFill>
                <a:latin typeface="Arial Narrow" panose="020B0606020202030204" pitchFamily="34" charset="0"/>
              </a:rPr>
              <a:t> </a:t>
            </a:r>
            <a:r>
              <a:rPr lang="en-US" sz="3200" dirty="0" err="1">
                <a:solidFill>
                  <a:schemeClr val="tx1"/>
                </a:solidFill>
                <a:latin typeface="Arial Narrow" panose="020B0606020202030204" pitchFamily="34" charset="0"/>
              </a:rPr>
              <a:t>kosz</a:t>
            </a:r>
            <a:r>
              <a:rPr lang="en-US" sz="3200" dirty="0">
                <a:solidFill>
                  <a:schemeClr val="tx1"/>
                </a:solidFill>
                <a:latin typeface="Arial Narrow" panose="020B0606020202030204" pitchFamily="34" charset="0"/>
              </a:rPr>
              <a:t>.</a:t>
            </a:r>
          </a:p>
          <a:p>
            <a:endParaRPr lang="pl-PL" dirty="0"/>
          </a:p>
        </p:txBody>
      </p:sp>
      <p:sp>
        <p:nvSpPr>
          <p:cNvPr id="23" name="Prostokąt 22">
            <a:extLst>
              <a:ext uri="{FF2B5EF4-FFF2-40B4-BE49-F238E27FC236}">
                <a16:creationId xmlns:a16="http://schemas.microsoft.com/office/drawing/2014/main" id="{11030DA2-EDC7-4220-A83B-F3FCE3BFF9D3}"/>
              </a:ext>
            </a:extLst>
          </p:cNvPr>
          <p:cNvSpPr/>
          <p:nvPr/>
        </p:nvSpPr>
        <p:spPr>
          <a:xfrm>
            <a:off x="1282548" y="295156"/>
            <a:ext cx="3970959"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err="1">
                <a:ln>
                  <a:solidFill>
                    <a:schemeClr val="accent2"/>
                  </a:solidFill>
                </a:ln>
                <a:solidFill>
                  <a:schemeClr val="accent2"/>
                </a:solidFill>
                <a:effectLst/>
                <a:latin typeface="Arial Narrow" panose="020B0606020202030204" pitchFamily="34" charset="0"/>
                <a:ea typeface="+mj-ea"/>
                <a:cs typeface="+mj-cs"/>
              </a:rPr>
              <a:t>Koszykówka</a:t>
            </a:r>
            <a:endParaRPr lang="pl-PL" sz="5400" b="1" cap="none" spc="0" dirty="0">
              <a:ln>
                <a:solidFill>
                  <a:schemeClr val="accent2"/>
                </a:solidFill>
              </a:ln>
              <a:solidFill>
                <a:schemeClr val="accent2"/>
              </a:solidFill>
              <a:effectLst/>
              <a:latin typeface="Arial Narrow" panose="020B0606020202030204" pitchFamily="34" charset="0"/>
            </a:endParaRPr>
          </a:p>
        </p:txBody>
      </p:sp>
    </p:spTree>
    <p:extLst>
      <p:ext uri="{BB962C8B-B14F-4D97-AF65-F5344CB8AC3E}">
        <p14:creationId xmlns:p14="http://schemas.microsoft.com/office/powerpoint/2010/main" val="26975405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Obraz 8">
            <a:extLst>
              <a:ext uri="{FF2B5EF4-FFF2-40B4-BE49-F238E27FC236}">
                <a16:creationId xmlns:a16="http://schemas.microsoft.com/office/drawing/2014/main" id="{608AA550-C4C2-455E-9AF1-A5437880D8D4}"/>
              </a:ext>
            </a:extLst>
          </p:cNvPr>
          <p:cNvPicPr>
            <a:picLocks noChangeAspect="1"/>
          </p:cNvPicPr>
          <p:nvPr/>
        </p:nvPicPr>
        <p:blipFill>
          <a:blip r:embed="rId2"/>
          <a:stretch>
            <a:fillRect/>
          </a:stretch>
        </p:blipFill>
        <p:spPr>
          <a:xfrm>
            <a:off x="393256" y="642986"/>
            <a:ext cx="2980776" cy="5571543"/>
          </a:xfrm>
          <a:prstGeom prst="rect">
            <a:avLst/>
          </a:prstGeom>
          <a:ln>
            <a:noFill/>
          </a:ln>
          <a:effectLst>
            <a:outerShdw blurRad="292100" dist="139700" dir="2700000" algn="tl" rotWithShape="0">
              <a:srgbClr val="333333">
                <a:alpha val="65000"/>
              </a:srgbClr>
            </a:outerShdw>
          </a:effectLst>
        </p:spPr>
      </p:pic>
      <p:graphicFrame>
        <p:nvGraphicFramePr>
          <p:cNvPr id="8" name="Diagram 7">
            <a:extLst>
              <a:ext uri="{FF2B5EF4-FFF2-40B4-BE49-F238E27FC236}">
                <a16:creationId xmlns:a16="http://schemas.microsoft.com/office/drawing/2014/main" id="{817BE793-9F12-4038-8C51-F0C860809C24}"/>
              </a:ext>
            </a:extLst>
          </p:cNvPr>
          <p:cNvGraphicFramePr/>
          <p:nvPr>
            <p:extLst>
              <p:ext uri="{D42A27DB-BD31-4B8C-83A1-F6EECF244321}">
                <p14:modId xmlns:p14="http://schemas.microsoft.com/office/powerpoint/2010/main" val="3945691969"/>
              </p:ext>
            </p:extLst>
          </p:nvPr>
        </p:nvGraphicFramePr>
        <p:xfrm>
          <a:off x="3765763" y="-233280"/>
          <a:ext cx="8330681" cy="7324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64250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raz 8" descr="Obraz zawierający siedzi, mężczyzna, stół, jasne&#10;&#10;Opis wygenerowany automatycznie">
            <a:extLst>
              <a:ext uri="{FF2B5EF4-FFF2-40B4-BE49-F238E27FC236}">
                <a16:creationId xmlns:a16="http://schemas.microsoft.com/office/drawing/2014/main" id="{313C61C1-3B76-44F6-928E-DAE9A4D44D2B}"/>
              </a:ext>
            </a:extLst>
          </p:cNvPr>
          <p:cNvPicPr>
            <a:picLocks noChangeAspect="1"/>
          </p:cNvPicPr>
          <p:nvPr/>
        </p:nvPicPr>
        <p:blipFill rotWithShape="1">
          <a:blip r:embed="rId2">
            <a:extLst>
              <a:ext uri="{28A0092B-C50C-407E-A947-70E740481C1C}">
                <a14:useLocalDpi xmlns:a14="http://schemas.microsoft.com/office/drawing/2010/main" val="0"/>
              </a:ext>
            </a:extLst>
          </a:blip>
          <a:srcRect b="9506"/>
          <a:stretch/>
        </p:blipFill>
        <p:spPr>
          <a:xfrm>
            <a:off x="423911" y="561763"/>
            <a:ext cx="8166180" cy="5734473"/>
          </a:xfrm>
          <a:prstGeom prst="rect">
            <a:avLst/>
          </a:prstGeom>
          <a:ln>
            <a:noFill/>
          </a:ln>
          <a:effectLst>
            <a:outerShdw blurRad="292100" dist="139700" dir="2700000" algn="tl" rotWithShape="0">
              <a:srgbClr val="333333">
                <a:alpha val="65000"/>
              </a:srgbClr>
            </a:outerShdw>
          </a:effectLst>
        </p:spPr>
      </p:pic>
      <p:sp>
        <p:nvSpPr>
          <p:cNvPr id="2" name="pole tekstowe 1">
            <a:extLst>
              <a:ext uri="{FF2B5EF4-FFF2-40B4-BE49-F238E27FC236}">
                <a16:creationId xmlns:a16="http://schemas.microsoft.com/office/drawing/2014/main" id="{F849A920-8CEF-43AD-993A-B8795970F63E}"/>
              </a:ext>
            </a:extLst>
          </p:cNvPr>
          <p:cNvSpPr txBox="1"/>
          <p:nvPr/>
        </p:nvSpPr>
        <p:spPr>
          <a:xfrm>
            <a:off x="8730447" y="2013227"/>
            <a:ext cx="2844184" cy="2831544"/>
          </a:xfrm>
          <a:prstGeom prst="rect">
            <a:avLst/>
          </a:prstGeom>
          <a:noFill/>
        </p:spPr>
        <p:txBody>
          <a:bodyPr wrap="square" rtlCol="0">
            <a:spAutoFit/>
          </a:bodyPr>
          <a:lstStyle/>
          <a:p>
            <a:r>
              <a:rPr lang="pl-PL" sz="2000" b="1" dirty="0">
                <a:latin typeface="Arial Narrow" panose="020B0606020202030204" pitchFamily="34" charset="0"/>
              </a:rPr>
              <a:t>V</a:t>
            </a:r>
            <a:r>
              <a:rPr lang="pl-PL" sz="2000" b="1" baseline="-25000" dirty="0">
                <a:latin typeface="Arial Narrow" panose="020B0606020202030204" pitchFamily="34" charset="0"/>
              </a:rPr>
              <a:t>0</a:t>
            </a:r>
            <a:r>
              <a:rPr lang="pl-PL" sz="2000" b="1" dirty="0">
                <a:latin typeface="Arial Narrow" panose="020B0606020202030204" pitchFamily="34" charset="0"/>
              </a:rPr>
              <a:t>-</a:t>
            </a:r>
            <a:r>
              <a:rPr lang="pl-PL" sz="2000" dirty="0">
                <a:latin typeface="Arial Narrow" panose="020B0606020202030204" pitchFamily="34" charset="0"/>
              </a:rPr>
              <a:t> prędkość początkowa</a:t>
            </a:r>
          </a:p>
          <a:p>
            <a:r>
              <a:rPr lang="pl-PL" sz="2000" b="1" dirty="0">
                <a:latin typeface="Arial Narrow" panose="020B0606020202030204" pitchFamily="34" charset="0"/>
              </a:rPr>
              <a:t>L-</a:t>
            </a:r>
            <a:r>
              <a:rPr lang="pl-PL" sz="2000" dirty="0">
                <a:latin typeface="Arial Narrow" panose="020B0606020202030204" pitchFamily="34" charset="0"/>
              </a:rPr>
              <a:t> zasięg rzutu</a:t>
            </a:r>
          </a:p>
          <a:p>
            <a:r>
              <a:rPr lang="pl-PL" sz="2000" b="1" dirty="0">
                <a:latin typeface="Arial Narrow" panose="020B0606020202030204" pitchFamily="34" charset="0"/>
              </a:rPr>
              <a:t>V-</a:t>
            </a:r>
            <a:r>
              <a:rPr lang="pl-PL" sz="2000" dirty="0">
                <a:latin typeface="Arial Narrow" panose="020B0606020202030204" pitchFamily="34" charset="0"/>
              </a:rPr>
              <a:t> prędkość z jaką piłka wpada do kosza</a:t>
            </a:r>
          </a:p>
          <a:p>
            <a:r>
              <a:rPr lang="pl-PL" sz="2000" b="1" dirty="0">
                <a:latin typeface="Arial Narrow" panose="020B0606020202030204" pitchFamily="34" charset="0"/>
              </a:rPr>
              <a:t>h</a:t>
            </a:r>
            <a:r>
              <a:rPr lang="pl-PL" sz="2000" b="1" baseline="-25000" dirty="0">
                <a:latin typeface="Arial Narrow" panose="020B0606020202030204" pitchFamily="34" charset="0"/>
              </a:rPr>
              <a:t>1</a:t>
            </a:r>
            <a:r>
              <a:rPr lang="pl-PL" sz="2000" b="1" dirty="0">
                <a:latin typeface="Arial Narrow" panose="020B0606020202030204" pitchFamily="34" charset="0"/>
              </a:rPr>
              <a:t>-</a:t>
            </a:r>
            <a:r>
              <a:rPr lang="pl-PL" sz="2000" dirty="0">
                <a:latin typeface="Arial Narrow" panose="020B0606020202030204" pitchFamily="34" charset="0"/>
              </a:rPr>
              <a:t> wysokość kosza nad ziemią</a:t>
            </a:r>
          </a:p>
          <a:p>
            <a:r>
              <a:rPr lang="pl-PL" sz="2000" b="1" dirty="0">
                <a:latin typeface="Arial Narrow" panose="020B0606020202030204" pitchFamily="34" charset="0"/>
              </a:rPr>
              <a:t>h</a:t>
            </a:r>
            <a:r>
              <a:rPr lang="pl-PL" sz="2000" b="1" baseline="-25000" dirty="0">
                <a:latin typeface="Arial Narrow" panose="020B0606020202030204" pitchFamily="34" charset="0"/>
              </a:rPr>
              <a:t>2</a:t>
            </a:r>
            <a:r>
              <a:rPr lang="pl-PL" sz="2000" b="1" dirty="0">
                <a:latin typeface="Arial Narrow" panose="020B0606020202030204" pitchFamily="34" charset="0"/>
              </a:rPr>
              <a:t>-</a:t>
            </a:r>
            <a:r>
              <a:rPr lang="pl-PL" sz="2000" dirty="0">
                <a:latin typeface="Arial Narrow" panose="020B0606020202030204" pitchFamily="34" charset="0"/>
              </a:rPr>
              <a:t> wysokość z jakiej koszykarz wyrzuca piłkę</a:t>
            </a:r>
          </a:p>
          <a:p>
            <a:endParaRPr lang="pl-PL" dirty="0"/>
          </a:p>
        </p:txBody>
      </p:sp>
    </p:spTree>
    <p:extLst>
      <p:ext uri="{BB962C8B-B14F-4D97-AF65-F5344CB8AC3E}">
        <p14:creationId xmlns:p14="http://schemas.microsoft.com/office/powerpoint/2010/main" val="4038241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82DCFBC-8BBA-4FB2-9BCA-514227CD244A}"/>
              </a:ext>
            </a:extLst>
          </p:cNvPr>
          <p:cNvSpPr>
            <a:spLocks noGrp="1"/>
          </p:cNvSpPr>
          <p:nvPr>
            <p:ph idx="1"/>
          </p:nvPr>
        </p:nvSpPr>
        <p:spPr>
          <a:xfrm>
            <a:off x="220892" y="1162652"/>
            <a:ext cx="6278208" cy="2266348"/>
          </a:xfrm>
        </p:spPr>
        <p:txBody>
          <a:bodyPr anchor="t">
            <a:normAutofit/>
          </a:bodyPr>
          <a:lstStyle/>
          <a:p>
            <a:pPr marL="0" indent="0" algn="ctr">
              <a:buNone/>
            </a:pPr>
            <a:r>
              <a:rPr lang="pl-PL" dirty="0">
                <a:latin typeface="Arial Narrow" panose="020B0606020202030204" pitchFamily="34" charset="0"/>
              </a:rPr>
              <a:t>Fizyka ma wpływ na każdy element siatkówki, czyli obronę, przyjęcie, atak i zagrywkę.</a:t>
            </a:r>
          </a:p>
          <a:p>
            <a:pPr marL="0" indent="0" algn="ctr">
              <a:buNone/>
            </a:pPr>
            <a:endParaRPr lang="pl-PL" dirty="0">
              <a:latin typeface="Arial Narrow" panose="020B0606020202030204" pitchFamily="34" charset="0"/>
            </a:endParaRPr>
          </a:p>
          <a:p>
            <a:pPr marL="0" indent="0" algn="ctr">
              <a:buNone/>
            </a:pPr>
            <a:r>
              <a:rPr lang="pl-PL" b="1" dirty="0">
                <a:latin typeface="Arial Narrow" panose="020B0606020202030204" pitchFamily="34" charset="0"/>
              </a:rPr>
              <a:t>Elementy fizyki, które wpływają na grę zawodnika:</a:t>
            </a:r>
          </a:p>
          <a:p>
            <a:pPr marL="0" indent="0">
              <a:buNone/>
            </a:pPr>
            <a:endParaRPr lang="pl-PL" sz="1100" dirty="0"/>
          </a:p>
          <a:p>
            <a:endParaRPr lang="pl-PL" sz="11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braz 3">
            <a:extLst>
              <a:ext uri="{FF2B5EF4-FFF2-40B4-BE49-F238E27FC236}">
                <a16:creationId xmlns:a16="http://schemas.microsoft.com/office/drawing/2014/main" id="{B0C36813-A38B-4B38-906E-BFC4D05BEE3E}"/>
              </a:ext>
            </a:extLst>
          </p:cNvPr>
          <p:cNvPicPr>
            <a:picLocks noChangeAspect="1"/>
          </p:cNvPicPr>
          <p:nvPr/>
        </p:nvPicPr>
        <p:blipFill rotWithShape="1">
          <a:blip r:embed="rId2"/>
          <a:srcRect l="278" r="-2"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5" name="Prostokąt 4">
            <a:extLst>
              <a:ext uri="{FF2B5EF4-FFF2-40B4-BE49-F238E27FC236}">
                <a16:creationId xmlns:a16="http://schemas.microsoft.com/office/drawing/2014/main" id="{F6AE5CB4-0C90-445D-AEEC-C9DD13D14593}"/>
              </a:ext>
            </a:extLst>
          </p:cNvPr>
          <p:cNvSpPr/>
          <p:nvPr/>
        </p:nvSpPr>
        <p:spPr>
          <a:xfrm>
            <a:off x="1730259" y="64337"/>
            <a:ext cx="312079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l-PL" sz="5400" b="1" cap="none" spc="0" dirty="0">
                <a:ln>
                  <a:solidFill>
                    <a:schemeClr val="accent2"/>
                  </a:solidFill>
                </a:ln>
                <a:solidFill>
                  <a:schemeClr val="accent2"/>
                </a:solidFill>
                <a:effectLst/>
              </a:rPr>
              <a:t>Siatkówka</a:t>
            </a:r>
          </a:p>
        </p:txBody>
      </p:sp>
      <p:graphicFrame>
        <p:nvGraphicFramePr>
          <p:cNvPr id="6" name="Diagram 5">
            <a:extLst>
              <a:ext uri="{FF2B5EF4-FFF2-40B4-BE49-F238E27FC236}">
                <a16:creationId xmlns:a16="http://schemas.microsoft.com/office/drawing/2014/main" id="{B643820C-A7CA-431A-924E-1DF82A5B343A}"/>
              </a:ext>
            </a:extLst>
          </p:cNvPr>
          <p:cNvGraphicFramePr/>
          <p:nvPr>
            <p:extLst>
              <p:ext uri="{D42A27DB-BD31-4B8C-83A1-F6EECF244321}">
                <p14:modId xmlns:p14="http://schemas.microsoft.com/office/powerpoint/2010/main" val="3610461455"/>
              </p:ext>
            </p:extLst>
          </p:nvPr>
        </p:nvGraphicFramePr>
        <p:xfrm>
          <a:off x="109711" y="3404586"/>
          <a:ext cx="6361888" cy="3146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9672563"/>
      </p:ext>
    </p:extLst>
  </p:cSld>
  <p:clrMapOvr>
    <a:overrideClrMapping bg1="dk1" tx1="lt1" bg2="dk2" tx2="lt2" accent1="accent1" accent2="accent2" accent3="accent3" accent4="accent4" accent5="accent5" accent6="accent6" hlink="hlink" folHlink="folHlink"/>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Obraz 6">
            <a:extLst>
              <a:ext uri="{FF2B5EF4-FFF2-40B4-BE49-F238E27FC236}">
                <a16:creationId xmlns:a16="http://schemas.microsoft.com/office/drawing/2014/main" id="{A2B0DA18-5745-41A5-98CE-096B878A80C4}"/>
              </a:ext>
            </a:extLst>
          </p:cNvPr>
          <p:cNvPicPr>
            <a:picLocks noChangeAspect="1"/>
          </p:cNvPicPr>
          <p:nvPr/>
        </p:nvPicPr>
        <p:blipFill rotWithShape="1">
          <a:blip r:embed="rId2"/>
          <a:srcRect r="14280"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5" name="Diagram 4">
            <a:extLst>
              <a:ext uri="{FF2B5EF4-FFF2-40B4-BE49-F238E27FC236}">
                <a16:creationId xmlns:a16="http://schemas.microsoft.com/office/drawing/2014/main" id="{D731E3E1-7D45-4BE1-B4EA-6860C1B6FC62}"/>
              </a:ext>
            </a:extLst>
          </p:cNvPr>
          <p:cNvGraphicFramePr/>
          <p:nvPr>
            <p:extLst>
              <p:ext uri="{D42A27DB-BD31-4B8C-83A1-F6EECF244321}">
                <p14:modId xmlns:p14="http://schemas.microsoft.com/office/powerpoint/2010/main" val="1855533678"/>
              </p:ext>
            </p:extLst>
          </p:nvPr>
        </p:nvGraphicFramePr>
        <p:xfrm>
          <a:off x="390524" y="561975"/>
          <a:ext cx="6020805" cy="573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37463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2C1AC568-FEF3-4462-B257-D90CFFDDA3AC}"/>
              </a:ext>
            </a:extLst>
          </p:cNvPr>
          <p:cNvPicPr>
            <a:picLocks noChangeAspect="1"/>
          </p:cNvPicPr>
          <p:nvPr/>
        </p:nvPicPr>
        <p:blipFill>
          <a:blip r:embed="rId2"/>
          <a:stretch>
            <a:fillRect/>
          </a:stretch>
        </p:blipFill>
        <p:spPr>
          <a:xfrm>
            <a:off x="650071" y="1736171"/>
            <a:ext cx="5129784" cy="3385657"/>
          </a:xfrm>
          <a:prstGeom prst="rect">
            <a:avLst/>
          </a:prstGeom>
        </p:spPr>
      </p:pic>
      <p:sp>
        <p:nvSpPr>
          <p:cNvPr id="21" name="Rectangle 20">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a:extLst>
              <a:ext uri="{FF2B5EF4-FFF2-40B4-BE49-F238E27FC236}">
                <a16:creationId xmlns:a16="http://schemas.microsoft.com/office/drawing/2014/main" id="{1AB148E2-108E-4830-BF0B-CBEC95B3A438}"/>
              </a:ext>
            </a:extLst>
          </p:cNvPr>
          <p:cNvPicPr>
            <a:picLocks noChangeAspect="1"/>
          </p:cNvPicPr>
          <p:nvPr/>
        </p:nvPicPr>
        <p:blipFill>
          <a:blip r:embed="rId3"/>
          <a:stretch>
            <a:fillRect/>
          </a:stretch>
        </p:blipFill>
        <p:spPr>
          <a:xfrm>
            <a:off x="6412145" y="1478641"/>
            <a:ext cx="5129784" cy="3914775"/>
          </a:xfrm>
          <a:prstGeom prst="rect">
            <a:avLst/>
          </a:prstGeom>
        </p:spPr>
      </p:pic>
    </p:spTree>
    <p:extLst>
      <p:ext uri="{BB962C8B-B14F-4D97-AF65-F5344CB8AC3E}">
        <p14:creationId xmlns:p14="http://schemas.microsoft.com/office/powerpoint/2010/main" val="24467304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1667</Words>
  <Application>Microsoft Office PowerPoint</Application>
  <PresentationFormat>Panoramiczny</PresentationFormat>
  <Paragraphs>115</Paragraphs>
  <Slides>27</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27</vt:i4>
      </vt:variant>
    </vt:vector>
  </HeadingPairs>
  <TitlesOfParts>
    <vt:vector size="34" baseType="lpstr">
      <vt:lpstr>Arial</vt:lpstr>
      <vt:lpstr>Arial Narrow</vt:lpstr>
      <vt:lpstr>Bookman Old Style</vt:lpstr>
      <vt:lpstr>Calibri</vt:lpstr>
      <vt:lpstr>Calibri Light</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admin</dc:creator>
  <cp:lastModifiedBy>admin</cp:lastModifiedBy>
  <cp:revision>10</cp:revision>
  <dcterms:created xsi:type="dcterms:W3CDTF">2020-06-24T05:48:37Z</dcterms:created>
  <dcterms:modified xsi:type="dcterms:W3CDTF">2020-06-24T16:06:43Z</dcterms:modified>
</cp:coreProperties>
</file>